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1"/>
  </p:notesMasterIdLst>
  <p:handoutMasterIdLst>
    <p:handoutMasterId r:id="rId42"/>
  </p:handoutMasterIdLst>
  <p:sldIdLst>
    <p:sldId id="6211" r:id="rId2"/>
    <p:sldId id="6208" r:id="rId3"/>
    <p:sldId id="6209" r:id="rId4"/>
    <p:sldId id="5174" r:id="rId5"/>
    <p:sldId id="5773" r:id="rId6"/>
    <p:sldId id="5441" r:id="rId7"/>
    <p:sldId id="5442" r:id="rId8"/>
    <p:sldId id="5443" r:id="rId9"/>
    <p:sldId id="5444" r:id="rId10"/>
    <p:sldId id="5777" r:id="rId11"/>
    <p:sldId id="5774" r:id="rId12"/>
    <p:sldId id="6184" r:id="rId13"/>
    <p:sldId id="6185" r:id="rId14"/>
    <p:sldId id="5702" r:id="rId15"/>
    <p:sldId id="5771" r:id="rId16"/>
    <p:sldId id="6183" r:id="rId17"/>
    <p:sldId id="6186" r:id="rId18"/>
    <p:sldId id="6188" r:id="rId19"/>
    <p:sldId id="6190" r:id="rId20"/>
    <p:sldId id="6191" r:id="rId21"/>
    <p:sldId id="6081" r:id="rId22"/>
    <p:sldId id="6084" r:id="rId23"/>
    <p:sldId id="6194" r:id="rId24"/>
    <p:sldId id="6172" r:id="rId25"/>
    <p:sldId id="6196" r:id="rId26"/>
    <p:sldId id="6199" r:id="rId27"/>
    <p:sldId id="6200" r:id="rId28"/>
    <p:sldId id="6201" r:id="rId29"/>
    <p:sldId id="6210" r:id="rId30"/>
    <p:sldId id="6205" r:id="rId31"/>
    <p:sldId id="6207" r:id="rId32"/>
    <p:sldId id="6217" r:id="rId33"/>
    <p:sldId id="6212" r:id="rId34"/>
    <p:sldId id="6213" r:id="rId35"/>
    <p:sldId id="6218" r:id="rId36"/>
    <p:sldId id="6219" r:id="rId37"/>
    <p:sldId id="6214" r:id="rId38"/>
    <p:sldId id="6215" r:id="rId39"/>
    <p:sldId id="6216"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19" userDrawn="1">
          <p15:clr>
            <a:srgbClr val="A4A3A4"/>
          </p15:clr>
        </p15:guide>
        <p15:guide id="7" pos="5497" userDrawn="1">
          <p15:clr>
            <a:srgbClr val="A4A3A4"/>
          </p15:clr>
        </p15:guide>
        <p15:guide id="8" pos="46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guide id="3"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8688C"/>
    <a:srgbClr val="2B7299"/>
    <a:srgbClr val="225A7A"/>
    <a:srgbClr val="3691C4"/>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89785" autoAdjust="0"/>
  </p:normalViewPr>
  <p:slideViewPr>
    <p:cSldViewPr snapToGrid="0">
      <p:cViewPr varScale="1">
        <p:scale>
          <a:sx n="104" d="100"/>
          <a:sy n="104" d="100"/>
        </p:scale>
        <p:origin x="1608" y="114"/>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mkts-fileserver\P%20Drive%20Production\Production%20Drive\Source%20Data\ISO\industry%20results\CHARTS_2016_ANN.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CHART_4_COVERAGE!$F$1</c:f>
              <c:strCache>
                <c:ptCount val="1"/>
                <c:pt idx="0">
                  <c:v>EXPOSURE</c:v>
                </c:pt>
              </c:strCache>
            </c:strRef>
          </c:tx>
          <c:spPr>
            <a:solidFill>
              <a:schemeClr val="accent1"/>
            </a:solidFill>
            <a:ln>
              <a:noFill/>
            </a:ln>
            <a:effectLst/>
          </c:spPr>
          <c:invertIfNegative val="0"/>
          <c:cat>
            <c:strRef>
              <c:f>CHART_4_COVERAGE!$A$2:$A$6</c:f>
              <c:strCache>
                <c:ptCount val="5"/>
                <c:pt idx="0">
                  <c:v>Property</c:v>
                </c:pt>
                <c:pt idx="1">
                  <c:v>General Liability, Umbrella &amp; Excess</c:v>
                </c:pt>
                <c:pt idx="2">
                  <c:v>Special Liability</c:v>
                </c:pt>
                <c:pt idx="3">
                  <c:v>Commercial Auto</c:v>
                </c:pt>
                <c:pt idx="4">
                  <c:v>Workers' Compensation</c:v>
                </c:pt>
              </c:strCache>
            </c:strRef>
          </c:cat>
          <c:val>
            <c:numRef>
              <c:f>CHART_4_COVERAGE!$F$2:$F$6</c:f>
              <c:numCache>
                <c:formatCode>0.0%</c:formatCode>
                <c:ptCount val="5"/>
                <c:pt idx="0">
                  <c:v>3.9518105978714781E-2</c:v>
                </c:pt>
                <c:pt idx="1">
                  <c:v>5.0693716409870859E-2</c:v>
                </c:pt>
                <c:pt idx="2">
                  <c:v>3.860102659414727E-2</c:v>
                </c:pt>
                <c:pt idx="3">
                  <c:v>2.3482893476009254E-2</c:v>
                </c:pt>
                <c:pt idx="4">
                  <c:v>4.8486341523424112E-2</c:v>
                </c:pt>
              </c:numCache>
            </c:numRef>
          </c:val>
          <c:extLst xmlns:c16r2="http://schemas.microsoft.com/office/drawing/2015/06/chart">
            <c:ext xmlns:c16="http://schemas.microsoft.com/office/drawing/2014/chart" uri="{C3380CC4-5D6E-409C-BE32-E72D297353CC}">
              <c16:uniqueId val="{00000000-FB86-45DF-8E53-36C0D4717685}"/>
            </c:ext>
          </c:extLst>
        </c:ser>
        <c:ser>
          <c:idx val="1"/>
          <c:order val="1"/>
          <c:tx>
            <c:strRef>
              <c:f>CHART_4_COVERAGE!$G$1</c:f>
              <c:strCache>
                <c:ptCount val="1"/>
                <c:pt idx="0">
                  <c:v>RATE</c:v>
                </c:pt>
              </c:strCache>
            </c:strRef>
          </c:tx>
          <c:spPr>
            <a:solidFill>
              <a:schemeClr val="accent2"/>
            </a:solidFill>
            <a:ln>
              <a:noFill/>
            </a:ln>
            <a:effectLst/>
          </c:spPr>
          <c:invertIfNegative val="0"/>
          <c:cat>
            <c:strRef>
              <c:f>CHART_4_COVERAGE!$A$2:$A$6</c:f>
              <c:strCache>
                <c:ptCount val="5"/>
                <c:pt idx="0">
                  <c:v>Property</c:v>
                </c:pt>
                <c:pt idx="1">
                  <c:v>General Liability, Umbrella &amp; Excess</c:v>
                </c:pt>
                <c:pt idx="2">
                  <c:v>Special Liability</c:v>
                </c:pt>
                <c:pt idx="3">
                  <c:v>Commercial Auto</c:v>
                </c:pt>
                <c:pt idx="4">
                  <c:v>Workers' Compensation</c:v>
                </c:pt>
              </c:strCache>
            </c:strRef>
          </c:cat>
          <c:val>
            <c:numRef>
              <c:f>CHART_4_COVERAGE!$G$2:$G$6</c:f>
              <c:numCache>
                <c:formatCode>0.0%</c:formatCode>
                <c:ptCount val="5"/>
                <c:pt idx="0">
                  <c:v>-2.2828299277314879E-2</c:v>
                </c:pt>
                <c:pt idx="1">
                  <c:v>-8.3808854412423632E-3</c:v>
                </c:pt>
                <c:pt idx="2">
                  <c:v>-2.3048795630418767E-3</c:v>
                </c:pt>
                <c:pt idx="3">
                  <c:v>2.4568888676565339E-2</c:v>
                </c:pt>
                <c:pt idx="4">
                  <c:v>-1.9315588930394516E-2</c:v>
                </c:pt>
              </c:numCache>
            </c:numRef>
          </c:val>
          <c:extLst xmlns:c16r2="http://schemas.microsoft.com/office/drawing/2015/06/chart">
            <c:ext xmlns:c16="http://schemas.microsoft.com/office/drawing/2014/chart" uri="{C3380CC4-5D6E-409C-BE32-E72D297353CC}">
              <c16:uniqueId val="{00000001-FB86-45DF-8E53-36C0D4717685}"/>
            </c:ext>
          </c:extLst>
        </c:ser>
        <c:dLbls>
          <c:showLegendKey val="0"/>
          <c:showVal val="0"/>
          <c:showCatName val="0"/>
          <c:showSerName val="0"/>
          <c:showPercent val="0"/>
          <c:showBubbleSize val="0"/>
        </c:dLbls>
        <c:gapWidth val="219"/>
        <c:axId val="215509224"/>
        <c:axId val="215509616"/>
      </c:barChart>
      <c:lineChart>
        <c:grouping val="standard"/>
        <c:varyColors val="0"/>
        <c:ser>
          <c:idx val="2"/>
          <c:order val="2"/>
          <c:tx>
            <c:strRef>
              <c:f>CHART_4_COVERAGE!$H$1</c:f>
              <c:strCache>
                <c:ptCount val="1"/>
                <c:pt idx="0">
                  <c:v>DWP</c:v>
                </c:pt>
              </c:strCache>
            </c:strRef>
          </c:tx>
          <c:spPr>
            <a:ln w="28575" cap="rnd">
              <a:solidFill>
                <a:srgbClr val="00B050"/>
              </a:solidFill>
              <a:round/>
            </a:ln>
            <a:effectLst/>
          </c:spPr>
          <c:marker>
            <c:symbol val="none"/>
          </c:marker>
          <c:cat>
            <c:strRef>
              <c:f>CHART_4_COVERAGE!$A$2:$A$6</c:f>
              <c:strCache>
                <c:ptCount val="5"/>
                <c:pt idx="0">
                  <c:v>Property</c:v>
                </c:pt>
                <c:pt idx="1">
                  <c:v>General Liability, Umbrella &amp; Excess</c:v>
                </c:pt>
                <c:pt idx="2">
                  <c:v>Special Liability</c:v>
                </c:pt>
                <c:pt idx="3">
                  <c:v>Commercial Auto</c:v>
                </c:pt>
                <c:pt idx="4">
                  <c:v>Workers' Compensation</c:v>
                </c:pt>
              </c:strCache>
            </c:strRef>
          </c:cat>
          <c:val>
            <c:numRef>
              <c:f>CHART_4_COVERAGE!$H$2:$H$6</c:f>
              <c:numCache>
                <c:formatCode>0.0%</c:formatCode>
                <c:ptCount val="5"/>
                <c:pt idx="0">
                  <c:v>1.6689806701399901E-2</c:v>
                </c:pt>
                <c:pt idx="1">
                  <c:v>4.2312830968628493E-2</c:v>
                </c:pt>
                <c:pt idx="2">
                  <c:v>3.629614703110539E-2</c:v>
                </c:pt>
                <c:pt idx="3">
                  <c:v>4.8051782152574593E-2</c:v>
                </c:pt>
                <c:pt idx="4">
                  <c:v>2.9170752593029595E-2</c:v>
                </c:pt>
              </c:numCache>
            </c:numRef>
          </c:val>
          <c:smooth val="0"/>
          <c:extLst xmlns:c16r2="http://schemas.microsoft.com/office/drawing/2015/06/chart">
            <c:ext xmlns:c16="http://schemas.microsoft.com/office/drawing/2014/chart" uri="{C3380CC4-5D6E-409C-BE32-E72D297353CC}">
              <c16:uniqueId val="{00000002-FB86-45DF-8E53-36C0D4717685}"/>
            </c:ext>
          </c:extLst>
        </c:ser>
        <c:dLbls>
          <c:showLegendKey val="0"/>
          <c:showVal val="0"/>
          <c:showCatName val="0"/>
          <c:showSerName val="0"/>
          <c:showPercent val="0"/>
          <c:showBubbleSize val="0"/>
        </c:dLbls>
        <c:marker val="1"/>
        <c:smooth val="0"/>
        <c:axId val="215509224"/>
        <c:axId val="215509616"/>
      </c:lineChart>
      <c:catAx>
        <c:axId val="215509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5509616"/>
        <c:crosses val="autoZero"/>
        <c:auto val="1"/>
        <c:lblAlgn val="ctr"/>
        <c:lblOffset val="100"/>
        <c:noMultiLvlLbl val="0"/>
      </c:catAx>
      <c:valAx>
        <c:axId val="2155096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15509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cene3d>
              <a:camera prst="orthographicFront"/>
              <a:lightRig rig="threePt" dir="t">
                <a:rot lat="0" lon="0" rev="0"/>
              </a:lightRig>
            </a:scene3d>
          </c:spPr>
          <c:dPt>
            <c:idx val="0"/>
            <c:bubble3D val="0"/>
            <c:spPr>
              <a:gradFill rotWithShape="1">
                <a:gsLst>
                  <a:gs pos="0">
                    <a:schemeClr val="accent1">
                      <a:shade val="40000"/>
                      <a:satMod val="155000"/>
                    </a:schemeClr>
                  </a:gs>
                  <a:gs pos="65000">
                    <a:schemeClr val="accent1">
                      <a:shade val="85000"/>
                      <a:satMod val="155000"/>
                    </a:schemeClr>
                  </a:gs>
                  <a:gs pos="100000">
                    <a:schemeClr val="accent1">
                      <a:shade val="95000"/>
                      <a:satMod val="155000"/>
                    </a:schemeClr>
                  </a:gs>
                </a:gsLst>
                <a:lin ang="16200000" scaled="0"/>
              </a:gradFill>
              <a:ln>
                <a:solidFill>
                  <a:schemeClr val="accent1"/>
                </a:solidFill>
                <a:bevel/>
              </a:ln>
              <a:effectLst>
                <a:outerShdw blurRad="39000" dist="25400" dir="5400000">
                  <a:srgbClr val="000000">
                    <a:alpha val="35000"/>
                  </a:srgbClr>
                </a:outerShdw>
              </a:effectLst>
              <a:scene3d>
                <a:camera prst="orthographicFront"/>
                <a:lightRig rig="threePt" dir="t">
                  <a:rot lat="0" lon="0" rev="0"/>
                </a:lightRig>
              </a:scene3d>
              <a:sp3d>
                <a:bevelT prst="relaxedInset"/>
              </a:sp3d>
            </c:spPr>
          </c:dPt>
          <c:dPt>
            <c:idx val="1"/>
            <c:bubble3D val="0"/>
            <c:spPr>
              <a:solidFill>
                <a:srgbClr val="C00000"/>
              </a:solidFill>
              <a:ln>
                <a:noFill/>
              </a:ln>
              <a:effectLst>
                <a:outerShdw blurRad="39000" dist="25400" dir="5400000">
                  <a:srgbClr val="000000">
                    <a:alpha val="35000"/>
                  </a:srgbClr>
                </a:outerShdw>
              </a:effectLst>
              <a:scene3d>
                <a:camera prst="orthographicFront"/>
                <a:lightRig rig="threePt" dir="t">
                  <a:rot lat="0" lon="0" rev="0"/>
                </a:lightRig>
              </a:scene3d>
            </c:spPr>
          </c:dPt>
          <c:dPt>
            <c:idx val="2"/>
            <c:bubble3D val="0"/>
            <c:spPr>
              <a:solidFill>
                <a:srgbClr val="92D050"/>
              </a:solidFill>
              <a:ln>
                <a:solidFill>
                  <a:schemeClr val="accent1"/>
                </a:solidFill>
                <a:bevel/>
              </a:ln>
              <a:effectLst>
                <a:outerShdw blurRad="39000" dist="25400" dir="5400000">
                  <a:srgbClr val="000000">
                    <a:alpha val="35000"/>
                  </a:srgbClr>
                </a:outerShdw>
              </a:effectLst>
              <a:scene3d>
                <a:camera prst="orthographicFront"/>
                <a:lightRig rig="threePt" dir="t">
                  <a:rot lat="0" lon="0" rev="0"/>
                </a:lightRig>
              </a:scene3d>
              <a:sp3d>
                <a:bevelT w="101600" prst="riblet"/>
              </a:sp3d>
            </c:spPr>
          </c:dPt>
          <c:dPt>
            <c:idx val="3"/>
            <c:bubble3D val="0"/>
            <c:spPr>
              <a:solidFill>
                <a:srgbClr val="7030A0"/>
              </a:solidFill>
              <a:ln>
                <a:solidFill>
                  <a:schemeClr val="accent1"/>
                </a:solidFill>
                <a:bevel/>
              </a:ln>
              <a:effectLst>
                <a:outerShdw blurRad="39000" dist="25400" dir="5400000">
                  <a:srgbClr val="000000">
                    <a:alpha val="35000"/>
                  </a:srgbClr>
                </a:outerShdw>
              </a:effectLst>
              <a:scene3d>
                <a:camera prst="orthographicFront"/>
                <a:lightRig rig="threePt" dir="t">
                  <a:rot lat="0" lon="0" rev="0"/>
                </a:lightRig>
              </a:scene3d>
              <a:sp3d>
                <a:bevelT w="101600" prst="riblet"/>
              </a:sp3d>
            </c:spPr>
          </c:dPt>
          <c:dPt>
            <c:idx val="4"/>
            <c:bubble3D val="0"/>
            <c:spPr>
              <a:solidFill>
                <a:schemeClr val="bg2">
                  <a:lumMod val="50000"/>
                </a:schemeClr>
              </a:solidFill>
              <a:ln>
                <a:solidFill>
                  <a:schemeClr val="accent1"/>
                </a:solidFill>
                <a:bevel/>
              </a:ln>
              <a:effectLst>
                <a:outerShdw blurRad="39000" dist="25400" dir="5400000">
                  <a:srgbClr val="000000">
                    <a:alpha val="35000"/>
                  </a:srgbClr>
                </a:outerShdw>
              </a:effectLst>
              <a:scene3d>
                <a:camera prst="orthographicFront"/>
                <a:lightRig rig="threePt" dir="t">
                  <a:rot lat="0" lon="0" rev="0"/>
                </a:lightRig>
              </a:scene3d>
              <a:sp3d>
                <a:bevelT w="101600" prst="riblet"/>
              </a:sp3d>
            </c:spPr>
          </c:dPt>
          <c:dPt>
            <c:idx val="5"/>
            <c:bubble3D val="0"/>
            <c:spPr>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a:srgbClr val="000000">
                    <a:alpha val="35000"/>
                  </a:srgbClr>
                </a:outerShdw>
              </a:effectLst>
              <a:scene3d>
                <a:camera prst="orthographicFront"/>
                <a:lightRig rig="threePt" dir="t">
                  <a:rot lat="0" lon="0" rev="0"/>
                </a:lightRig>
              </a:scene3d>
            </c:spPr>
          </c:dPt>
          <c:dPt>
            <c:idx val="6"/>
            <c:bubble3D val="0"/>
            <c:spPr>
              <a:solidFill>
                <a:schemeClr val="accent6">
                  <a:lumMod val="40000"/>
                  <a:lumOff val="60000"/>
                </a:schemeClr>
              </a:solidFill>
              <a:ln>
                <a:noFill/>
              </a:ln>
              <a:effectLst>
                <a:outerShdw blurRad="39000" dist="25400" dir="5400000">
                  <a:srgbClr val="000000">
                    <a:alpha val="35000"/>
                  </a:srgbClr>
                </a:outerShdw>
              </a:effectLst>
              <a:scene3d>
                <a:camera prst="orthographicFront"/>
                <a:lightRig rig="threePt" dir="t">
                  <a:rot lat="0" lon="0" rev="0"/>
                </a:lightRig>
              </a:scene3d>
            </c:spPr>
          </c:dPt>
          <c:dPt>
            <c:idx val="7"/>
            <c:bubble3D val="0"/>
            <c:spPr>
              <a:gradFill rotWithShape="1">
                <a:gsLst>
                  <a:gs pos="0">
                    <a:schemeClr val="accent2">
                      <a:lumMod val="60000"/>
                      <a:shade val="40000"/>
                      <a:satMod val="155000"/>
                    </a:schemeClr>
                  </a:gs>
                  <a:gs pos="65000">
                    <a:schemeClr val="accent2">
                      <a:lumMod val="60000"/>
                      <a:shade val="85000"/>
                      <a:satMod val="155000"/>
                    </a:schemeClr>
                  </a:gs>
                  <a:gs pos="100000">
                    <a:schemeClr val="accent2">
                      <a:lumMod val="60000"/>
                      <a:shade val="95000"/>
                      <a:satMod val="155000"/>
                    </a:schemeClr>
                  </a:gs>
                </a:gsLst>
                <a:lin ang="16200000" scaled="0"/>
              </a:gradFill>
              <a:ln>
                <a:solidFill>
                  <a:schemeClr val="accent1"/>
                </a:solidFill>
                <a:bevel/>
              </a:ln>
              <a:effectLst>
                <a:outerShdw blurRad="39000" dist="25400" dir="5400000">
                  <a:srgbClr val="000000">
                    <a:alpha val="35000"/>
                  </a:srgbClr>
                </a:outerShdw>
              </a:effectLst>
              <a:scene3d>
                <a:camera prst="orthographicFront"/>
                <a:lightRig rig="threePt" dir="t">
                  <a:rot lat="0" lon="0" rev="0"/>
                </a:lightRig>
              </a:scene3d>
              <a:sp3d>
                <a:bevelT w="101600" prst="riblet"/>
                <a:bevelB w="101600" prst="riblet"/>
              </a:sp3d>
            </c:spPr>
          </c:dPt>
          <c:cat>
            <c:numRef>
              <c:f>Sheet1!$A$2:$A$9</c:f>
              <c:numCache>
                <c:formatCode>General</c:formatCode>
                <c:ptCount val="8"/>
              </c:numCache>
            </c:numRef>
          </c:cat>
          <c:val>
            <c:numRef>
              <c:f>Sheet1!$B$2:$B$9</c:f>
              <c:numCache>
                <c:formatCode>General</c:formatCode>
                <c:ptCount val="8"/>
                <c:pt idx="0">
                  <c:v>12.5</c:v>
                </c:pt>
                <c:pt idx="1">
                  <c:v>12.5</c:v>
                </c:pt>
                <c:pt idx="2">
                  <c:v>12.5</c:v>
                </c:pt>
                <c:pt idx="3">
                  <c:v>12.5</c:v>
                </c:pt>
                <c:pt idx="4">
                  <c:v>12.5</c:v>
                </c:pt>
                <c:pt idx="5">
                  <c:v>12.5</c:v>
                </c:pt>
                <c:pt idx="6">
                  <c:v>12.5</c:v>
                </c:pt>
                <c:pt idx="7">
                  <c:v>12.5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15962-6C25-4AB8-A588-0CA52359CCB5}" type="doc">
      <dgm:prSet loTypeId="urn:microsoft.com/office/officeart/2005/8/layout/hierarchy4" loCatId="list" qsTypeId="urn:microsoft.com/office/officeart/2005/8/quickstyle/3d1" qsCatId="3D" csTypeId="urn:microsoft.com/office/officeart/2005/8/colors/accent1_2" csCatId="accent1" phldr="1"/>
      <dgm:spPr/>
      <dgm:t>
        <a:bodyPr/>
        <a:lstStyle/>
        <a:p>
          <a:endParaRPr lang="en-US"/>
        </a:p>
      </dgm:t>
    </dgm:pt>
    <dgm:pt modelId="{29E2C233-CB77-4BA9-814B-832A55E1FE48}">
      <dgm:prSet phldrT="[Text]" custT="1"/>
      <dgm:spPr/>
      <dgm:t>
        <a:bodyPr/>
        <a:lstStyle/>
        <a:p>
          <a:r>
            <a:rPr lang="en-US" sz="1600" dirty="0" smtClean="0"/>
            <a:t>Collection of corporate policies</a:t>
          </a:r>
          <a:endParaRPr lang="en-US" sz="1600" dirty="0"/>
        </a:p>
      </dgm:t>
    </dgm:pt>
    <dgm:pt modelId="{D7158E7B-8E64-45B4-9FB4-B762DC555AE6}" type="parTrans" cxnId="{CD79CA38-8E69-48EC-806D-D93FA16F6C39}">
      <dgm:prSet/>
      <dgm:spPr/>
      <dgm:t>
        <a:bodyPr/>
        <a:lstStyle/>
        <a:p>
          <a:endParaRPr lang="en-US"/>
        </a:p>
      </dgm:t>
    </dgm:pt>
    <dgm:pt modelId="{FD6FFEF7-BC7E-48CF-8719-074D7BB2A341}" type="sibTrans" cxnId="{CD79CA38-8E69-48EC-806D-D93FA16F6C39}">
      <dgm:prSet/>
      <dgm:spPr/>
      <dgm:t>
        <a:bodyPr/>
        <a:lstStyle/>
        <a:p>
          <a:endParaRPr lang="en-US"/>
        </a:p>
      </dgm:t>
    </dgm:pt>
    <dgm:pt modelId="{08DD36AC-6D5C-4FAE-BF46-CC24C6EDD3FA}">
      <dgm:prSet phldrT="[Text]" custT="1"/>
      <dgm:spPr/>
      <dgm:t>
        <a:bodyPr/>
        <a:lstStyle/>
        <a:p>
          <a:r>
            <a:rPr lang="en-US" sz="1600" dirty="0" smtClean="0"/>
            <a:t>Industry benchmarking</a:t>
          </a:r>
          <a:endParaRPr lang="en-US" sz="1600" dirty="0"/>
        </a:p>
      </dgm:t>
    </dgm:pt>
    <dgm:pt modelId="{DCD0D8FA-CCEA-47FF-8AF4-1A92B2849C17}" type="parTrans" cxnId="{219F0E92-ADCA-4ADC-9EC0-71818C87E972}">
      <dgm:prSet/>
      <dgm:spPr/>
      <dgm:t>
        <a:bodyPr/>
        <a:lstStyle/>
        <a:p>
          <a:endParaRPr lang="en-US"/>
        </a:p>
      </dgm:t>
    </dgm:pt>
    <dgm:pt modelId="{E40C547A-DC65-46EB-A6DE-9C13FDAE164B}" type="sibTrans" cxnId="{219F0E92-ADCA-4ADC-9EC0-71818C87E972}">
      <dgm:prSet/>
      <dgm:spPr/>
      <dgm:t>
        <a:bodyPr/>
        <a:lstStyle/>
        <a:p>
          <a:endParaRPr lang="en-US"/>
        </a:p>
      </dgm:t>
    </dgm:pt>
    <dgm:pt modelId="{A4337A6B-35C9-4CEC-9520-CF4AA1DE7B5E}">
      <dgm:prSet phldrT="[Text]" custT="1"/>
      <dgm:spPr/>
      <dgm:t>
        <a:bodyPr/>
        <a:lstStyle/>
        <a:p>
          <a:r>
            <a:rPr lang="en-US" sz="1600" dirty="0" smtClean="0"/>
            <a:t>Review of financials</a:t>
          </a:r>
          <a:endParaRPr lang="en-US" sz="1600" dirty="0"/>
        </a:p>
      </dgm:t>
    </dgm:pt>
    <dgm:pt modelId="{785A6D98-989E-4782-8115-E7736A2F49B0}" type="parTrans" cxnId="{B1431C37-558F-462E-9E11-4DF60FEEE52A}">
      <dgm:prSet/>
      <dgm:spPr/>
      <dgm:t>
        <a:bodyPr/>
        <a:lstStyle/>
        <a:p>
          <a:endParaRPr lang="en-US"/>
        </a:p>
      </dgm:t>
    </dgm:pt>
    <dgm:pt modelId="{F008CCC5-460B-4814-A1F6-0420A5A3EB90}" type="sibTrans" cxnId="{B1431C37-558F-462E-9E11-4DF60FEEE52A}">
      <dgm:prSet/>
      <dgm:spPr/>
      <dgm:t>
        <a:bodyPr/>
        <a:lstStyle/>
        <a:p>
          <a:endParaRPr lang="en-US"/>
        </a:p>
      </dgm:t>
    </dgm:pt>
    <dgm:pt modelId="{0420B1AF-0A50-48C6-AA4E-394C0B792EFA}">
      <dgm:prSet phldrT="[Text]" custT="1"/>
      <dgm:spPr/>
      <dgm:t>
        <a:bodyPr/>
        <a:lstStyle/>
        <a:p>
          <a:r>
            <a:rPr lang="en-US" sz="1600" dirty="0" smtClean="0"/>
            <a:t>Preparation of written evaluation</a:t>
          </a:r>
          <a:endParaRPr lang="en-US" sz="1600" dirty="0"/>
        </a:p>
      </dgm:t>
    </dgm:pt>
    <dgm:pt modelId="{9C7D0DAD-29C1-48BC-ABB8-655BB465EB9C}" type="parTrans" cxnId="{A34AC778-EB28-44E5-B5E0-2034491D0AE5}">
      <dgm:prSet/>
      <dgm:spPr/>
      <dgm:t>
        <a:bodyPr/>
        <a:lstStyle/>
        <a:p>
          <a:endParaRPr lang="en-US"/>
        </a:p>
      </dgm:t>
    </dgm:pt>
    <dgm:pt modelId="{45707296-624D-40F8-B943-4032792007C0}" type="sibTrans" cxnId="{A34AC778-EB28-44E5-B5E0-2034491D0AE5}">
      <dgm:prSet/>
      <dgm:spPr/>
      <dgm:t>
        <a:bodyPr/>
        <a:lstStyle/>
        <a:p>
          <a:endParaRPr lang="en-US"/>
        </a:p>
      </dgm:t>
    </dgm:pt>
    <dgm:pt modelId="{F54211F5-4651-45A2-B260-425F02A365CC}">
      <dgm:prSet phldrT="[Text]" custT="1"/>
      <dgm:spPr/>
      <dgm:t>
        <a:bodyPr/>
        <a:lstStyle/>
        <a:p>
          <a:r>
            <a:rPr lang="en-US" sz="1600" dirty="0" smtClean="0"/>
            <a:t>Complete policy analysis</a:t>
          </a:r>
          <a:endParaRPr lang="en-US" sz="1600" dirty="0"/>
        </a:p>
      </dgm:t>
    </dgm:pt>
    <dgm:pt modelId="{6AB61438-3CCB-4592-A71E-A0F18ADA1D6E}" type="parTrans" cxnId="{4CD53F4D-06A3-45AD-B18A-53CD60240DA6}">
      <dgm:prSet/>
      <dgm:spPr/>
      <dgm:t>
        <a:bodyPr/>
        <a:lstStyle/>
        <a:p>
          <a:endParaRPr lang="en-US"/>
        </a:p>
      </dgm:t>
    </dgm:pt>
    <dgm:pt modelId="{1CCAF329-6F58-48EF-BF18-342179D392E9}" type="sibTrans" cxnId="{4CD53F4D-06A3-45AD-B18A-53CD60240DA6}">
      <dgm:prSet/>
      <dgm:spPr/>
      <dgm:t>
        <a:bodyPr/>
        <a:lstStyle/>
        <a:p>
          <a:endParaRPr lang="en-US"/>
        </a:p>
      </dgm:t>
    </dgm:pt>
    <dgm:pt modelId="{003A9CAB-7C6E-492E-8DAE-AA879DAA08E7}">
      <dgm:prSet phldrT="[Text]" custT="1"/>
      <dgm:spPr/>
      <dgm:t>
        <a:bodyPr/>
        <a:lstStyle/>
        <a:p>
          <a:r>
            <a:rPr lang="en-US" sz="1600" dirty="0" smtClean="0"/>
            <a:t>Meet with client to review recommendations</a:t>
          </a:r>
          <a:endParaRPr lang="en-US" sz="1600" dirty="0"/>
        </a:p>
      </dgm:t>
    </dgm:pt>
    <dgm:pt modelId="{0A02EDA4-626F-4056-AB42-B74B0275D575}" type="parTrans" cxnId="{85E03ADC-BE5A-4123-91EA-D209E10A97A3}">
      <dgm:prSet/>
      <dgm:spPr/>
      <dgm:t>
        <a:bodyPr/>
        <a:lstStyle/>
        <a:p>
          <a:endParaRPr lang="en-US"/>
        </a:p>
      </dgm:t>
    </dgm:pt>
    <dgm:pt modelId="{F328D5D4-B921-4C46-A65B-07895955F835}" type="sibTrans" cxnId="{85E03ADC-BE5A-4123-91EA-D209E10A97A3}">
      <dgm:prSet/>
      <dgm:spPr/>
      <dgm:t>
        <a:bodyPr/>
        <a:lstStyle/>
        <a:p>
          <a:endParaRPr lang="en-US"/>
        </a:p>
      </dgm:t>
    </dgm:pt>
    <dgm:pt modelId="{ED84F4B6-CE3A-4CA1-AE85-2C9A1F26E119}" type="pres">
      <dgm:prSet presAssocID="{6EC15962-6C25-4AB8-A588-0CA52359CCB5}" presName="Name0" presStyleCnt="0">
        <dgm:presLayoutVars>
          <dgm:chPref val="1"/>
          <dgm:dir/>
          <dgm:animOne val="branch"/>
          <dgm:animLvl val="lvl"/>
          <dgm:resizeHandles/>
        </dgm:presLayoutVars>
      </dgm:prSet>
      <dgm:spPr/>
      <dgm:t>
        <a:bodyPr/>
        <a:lstStyle/>
        <a:p>
          <a:endParaRPr lang="en-US"/>
        </a:p>
      </dgm:t>
    </dgm:pt>
    <dgm:pt modelId="{243FC784-04FA-44EC-AEFB-D278F53AF0C0}" type="pres">
      <dgm:prSet presAssocID="{29E2C233-CB77-4BA9-814B-832A55E1FE48}" presName="vertOne" presStyleCnt="0"/>
      <dgm:spPr/>
    </dgm:pt>
    <dgm:pt modelId="{64619C62-4F5F-412A-AD3F-A1371BCFC813}" type="pres">
      <dgm:prSet presAssocID="{29E2C233-CB77-4BA9-814B-832A55E1FE48}" presName="txOne" presStyleLbl="node0" presStyleIdx="0" presStyleCnt="3" custLinFactNeighborY="23680">
        <dgm:presLayoutVars>
          <dgm:chPref val="3"/>
        </dgm:presLayoutVars>
      </dgm:prSet>
      <dgm:spPr/>
      <dgm:t>
        <a:bodyPr/>
        <a:lstStyle/>
        <a:p>
          <a:endParaRPr lang="en-US"/>
        </a:p>
      </dgm:t>
    </dgm:pt>
    <dgm:pt modelId="{86355A9B-144B-4ABD-BFC0-878B7FA99807}" type="pres">
      <dgm:prSet presAssocID="{29E2C233-CB77-4BA9-814B-832A55E1FE48}" presName="parTransOne" presStyleCnt="0"/>
      <dgm:spPr/>
    </dgm:pt>
    <dgm:pt modelId="{9013AB43-C4BE-4314-BF92-505B6790A3CC}" type="pres">
      <dgm:prSet presAssocID="{29E2C233-CB77-4BA9-814B-832A55E1FE48}" presName="horzOne" presStyleCnt="0"/>
      <dgm:spPr/>
    </dgm:pt>
    <dgm:pt modelId="{2CBE61F1-07E1-4C18-B6C8-63DA71ED5977}" type="pres">
      <dgm:prSet presAssocID="{08DD36AC-6D5C-4FAE-BF46-CC24C6EDD3FA}" presName="vertTwo" presStyleCnt="0"/>
      <dgm:spPr/>
    </dgm:pt>
    <dgm:pt modelId="{E22FC6CD-07A7-45FC-ACDA-2105AE8AD3C4}" type="pres">
      <dgm:prSet presAssocID="{08DD36AC-6D5C-4FAE-BF46-CC24C6EDD3FA}" presName="txTwo" presStyleLbl="node2" presStyleIdx="0" presStyleCnt="3" custScaleX="119127">
        <dgm:presLayoutVars>
          <dgm:chPref val="3"/>
        </dgm:presLayoutVars>
      </dgm:prSet>
      <dgm:spPr/>
      <dgm:t>
        <a:bodyPr/>
        <a:lstStyle/>
        <a:p>
          <a:endParaRPr lang="en-US"/>
        </a:p>
      </dgm:t>
    </dgm:pt>
    <dgm:pt modelId="{48B4C956-EB35-473E-BE82-A55BA66AA2EC}" type="pres">
      <dgm:prSet presAssocID="{08DD36AC-6D5C-4FAE-BF46-CC24C6EDD3FA}" presName="horzTwo" presStyleCnt="0"/>
      <dgm:spPr/>
    </dgm:pt>
    <dgm:pt modelId="{D213DB7C-7A40-4C06-884E-BE9EDCA98EC3}" type="pres">
      <dgm:prSet presAssocID="{FD6FFEF7-BC7E-48CF-8719-074D7BB2A341}" presName="sibSpaceOne" presStyleCnt="0"/>
      <dgm:spPr/>
    </dgm:pt>
    <dgm:pt modelId="{79EAD300-1FF4-4CD8-9763-EBC0E153302D}" type="pres">
      <dgm:prSet presAssocID="{A4337A6B-35C9-4CEC-9520-CF4AA1DE7B5E}" presName="vertOne" presStyleCnt="0"/>
      <dgm:spPr/>
    </dgm:pt>
    <dgm:pt modelId="{9AA763DE-A73A-4652-A23E-D2BB8E6B8FA9}" type="pres">
      <dgm:prSet presAssocID="{A4337A6B-35C9-4CEC-9520-CF4AA1DE7B5E}" presName="txOne" presStyleLbl="node0" presStyleIdx="1" presStyleCnt="3">
        <dgm:presLayoutVars>
          <dgm:chPref val="3"/>
        </dgm:presLayoutVars>
      </dgm:prSet>
      <dgm:spPr/>
      <dgm:t>
        <a:bodyPr/>
        <a:lstStyle/>
        <a:p>
          <a:endParaRPr lang="en-US"/>
        </a:p>
      </dgm:t>
    </dgm:pt>
    <dgm:pt modelId="{CB424AD3-27B2-4E30-88CA-15126D1DD668}" type="pres">
      <dgm:prSet presAssocID="{A4337A6B-35C9-4CEC-9520-CF4AA1DE7B5E}" presName="parTransOne" presStyleCnt="0"/>
      <dgm:spPr/>
    </dgm:pt>
    <dgm:pt modelId="{8681AE95-FAAA-4389-8487-D9FE567042BD}" type="pres">
      <dgm:prSet presAssocID="{A4337A6B-35C9-4CEC-9520-CF4AA1DE7B5E}" presName="horzOne" presStyleCnt="0"/>
      <dgm:spPr/>
    </dgm:pt>
    <dgm:pt modelId="{947D8E77-BEB9-477D-80A6-2B170F63E5FA}" type="pres">
      <dgm:prSet presAssocID="{0420B1AF-0A50-48C6-AA4E-394C0B792EFA}" presName="vertTwo" presStyleCnt="0"/>
      <dgm:spPr/>
    </dgm:pt>
    <dgm:pt modelId="{5B9F5885-0A45-4B2F-8B3C-845E652AA6DA}" type="pres">
      <dgm:prSet presAssocID="{0420B1AF-0A50-48C6-AA4E-394C0B792EFA}" presName="txTwo" presStyleLbl="node2" presStyleIdx="1" presStyleCnt="3" custScaleX="143821">
        <dgm:presLayoutVars>
          <dgm:chPref val="3"/>
        </dgm:presLayoutVars>
      </dgm:prSet>
      <dgm:spPr/>
      <dgm:t>
        <a:bodyPr/>
        <a:lstStyle/>
        <a:p>
          <a:endParaRPr lang="en-US"/>
        </a:p>
      </dgm:t>
    </dgm:pt>
    <dgm:pt modelId="{AC8B9792-533B-4822-B95B-405102F38D5D}" type="pres">
      <dgm:prSet presAssocID="{0420B1AF-0A50-48C6-AA4E-394C0B792EFA}" presName="horzTwo" presStyleCnt="0"/>
      <dgm:spPr/>
    </dgm:pt>
    <dgm:pt modelId="{4ECDAE4C-BE70-4767-8F07-4A6D85A8927D}" type="pres">
      <dgm:prSet presAssocID="{F008CCC5-460B-4814-A1F6-0420A5A3EB90}" presName="sibSpaceOne" presStyleCnt="0"/>
      <dgm:spPr/>
    </dgm:pt>
    <dgm:pt modelId="{7BD78A6D-3E2B-446C-B857-0551663B712A}" type="pres">
      <dgm:prSet presAssocID="{F54211F5-4651-45A2-B260-425F02A365CC}" presName="vertOne" presStyleCnt="0"/>
      <dgm:spPr/>
    </dgm:pt>
    <dgm:pt modelId="{BEC3C0F1-7585-4C21-9C18-D6A020309F48}" type="pres">
      <dgm:prSet presAssocID="{F54211F5-4651-45A2-B260-425F02A365CC}" presName="txOne" presStyleLbl="node0" presStyleIdx="2" presStyleCnt="3">
        <dgm:presLayoutVars>
          <dgm:chPref val="3"/>
        </dgm:presLayoutVars>
      </dgm:prSet>
      <dgm:spPr/>
      <dgm:t>
        <a:bodyPr/>
        <a:lstStyle/>
        <a:p>
          <a:endParaRPr lang="en-US"/>
        </a:p>
      </dgm:t>
    </dgm:pt>
    <dgm:pt modelId="{197E78D2-6FF4-4DEB-AA06-940061E073D2}" type="pres">
      <dgm:prSet presAssocID="{F54211F5-4651-45A2-B260-425F02A365CC}" presName="parTransOne" presStyleCnt="0"/>
      <dgm:spPr/>
    </dgm:pt>
    <dgm:pt modelId="{0A6E0D50-2ED2-4D3D-99FD-F2861413FD20}" type="pres">
      <dgm:prSet presAssocID="{F54211F5-4651-45A2-B260-425F02A365CC}" presName="horzOne" presStyleCnt="0"/>
      <dgm:spPr/>
    </dgm:pt>
    <dgm:pt modelId="{2B5B101A-A5BF-4471-A796-0A25B9A9984C}" type="pres">
      <dgm:prSet presAssocID="{003A9CAB-7C6E-492E-8DAE-AA879DAA08E7}" presName="vertTwo" presStyleCnt="0"/>
      <dgm:spPr/>
    </dgm:pt>
    <dgm:pt modelId="{579AD550-B2E2-435D-8985-5F0BE5BDCC3A}" type="pres">
      <dgm:prSet presAssocID="{003A9CAB-7C6E-492E-8DAE-AA879DAA08E7}" presName="txTwo" presStyleLbl="node2" presStyleIdx="2" presStyleCnt="3" custScaleX="170736">
        <dgm:presLayoutVars>
          <dgm:chPref val="3"/>
        </dgm:presLayoutVars>
      </dgm:prSet>
      <dgm:spPr/>
      <dgm:t>
        <a:bodyPr/>
        <a:lstStyle/>
        <a:p>
          <a:endParaRPr lang="en-US"/>
        </a:p>
      </dgm:t>
    </dgm:pt>
    <dgm:pt modelId="{ECC6B525-15C0-4CFD-8D8B-760D77D0053A}" type="pres">
      <dgm:prSet presAssocID="{003A9CAB-7C6E-492E-8DAE-AA879DAA08E7}" presName="horzTwo" presStyleCnt="0"/>
      <dgm:spPr/>
    </dgm:pt>
  </dgm:ptLst>
  <dgm:cxnLst>
    <dgm:cxn modelId="{CD79CA38-8E69-48EC-806D-D93FA16F6C39}" srcId="{6EC15962-6C25-4AB8-A588-0CA52359CCB5}" destId="{29E2C233-CB77-4BA9-814B-832A55E1FE48}" srcOrd="0" destOrd="0" parTransId="{D7158E7B-8E64-45B4-9FB4-B762DC555AE6}" sibTransId="{FD6FFEF7-BC7E-48CF-8719-074D7BB2A341}"/>
    <dgm:cxn modelId="{A34AC778-EB28-44E5-B5E0-2034491D0AE5}" srcId="{A4337A6B-35C9-4CEC-9520-CF4AA1DE7B5E}" destId="{0420B1AF-0A50-48C6-AA4E-394C0B792EFA}" srcOrd="0" destOrd="0" parTransId="{9C7D0DAD-29C1-48BC-ABB8-655BB465EB9C}" sibTransId="{45707296-624D-40F8-B943-4032792007C0}"/>
    <dgm:cxn modelId="{B1431C37-558F-462E-9E11-4DF60FEEE52A}" srcId="{6EC15962-6C25-4AB8-A588-0CA52359CCB5}" destId="{A4337A6B-35C9-4CEC-9520-CF4AA1DE7B5E}" srcOrd="1" destOrd="0" parTransId="{785A6D98-989E-4782-8115-E7736A2F49B0}" sibTransId="{F008CCC5-460B-4814-A1F6-0420A5A3EB90}"/>
    <dgm:cxn modelId="{DA27D281-17E5-4C1E-B12C-0AFB137D6515}" type="presOf" srcId="{29E2C233-CB77-4BA9-814B-832A55E1FE48}" destId="{64619C62-4F5F-412A-AD3F-A1371BCFC813}" srcOrd="0" destOrd="0" presId="urn:microsoft.com/office/officeart/2005/8/layout/hierarchy4"/>
    <dgm:cxn modelId="{D18124D3-4856-40DB-84E2-15E904355264}" type="presOf" srcId="{08DD36AC-6D5C-4FAE-BF46-CC24C6EDD3FA}" destId="{E22FC6CD-07A7-45FC-ACDA-2105AE8AD3C4}" srcOrd="0" destOrd="0" presId="urn:microsoft.com/office/officeart/2005/8/layout/hierarchy4"/>
    <dgm:cxn modelId="{219F0E92-ADCA-4ADC-9EC0-71818C87E972}" srcId="{29E2C233-CB77-4BA9-814B-832A55E1FE48}" destId="{08DD36AC-6D5C-4FAE-BF46-CC24C6EDD3FA}" srcOrd="0" destOrd="0" parTransId="{DCD0D8FA-CCEA-47FF-8AF4-1A92B2849C17}" sibTransId="{E40C547A-DC65-46EB-A6DE-9C13FDAE164B}"/>
    <dgm:cxn modelId="{65CE4A6D-6635-441B-AF15-3107981E9A6F}" type="presOf" srcId="{0420B1AF-0A50-48C6-AA4E-394C0B792EFA}" destId="{5B9F5885-0A45-4B2F-8B3C-845E652AA6DA}" srcOrd="0" destOrd="0" presId="urn:microsoft.com/office/officeart/2005/8/layout/hierarchy4"/>
    <dgm:cxn modelId="{2E7A872B-AB7F-4496-9BA1-09ACCF3C666F}" type="presOf" srcId="{003A9CAB-7C6E-492E-8DAE-AA879DAA08E7}" destId="{579AD550-B2E2-435D-8985-5F0BE5BDCC3A}" srcOrd="0" destOrd="0" presId="urn:microsoft.com/office/officeart/2005/8/layout/hierarchy4"/>
    <dgm:cxn modelId="{85E03ADC-BE5A-4123-91EA-D209E10A97A3}" srcId="{F54211F5-4651-45A2-B260-425F02A365CC}" destId="{003A9CAB-7C6E-492E-8DAE-AA879DAA08E7}" srcOrd="0" destOrd="0" parTransId="{0A02EDA4-626F-4056-AB42-B74B0275D575}" sibTransId="{F328D5D4-B921-4C46-A65B-07895955F835}"/>
    <dgm:cxn modelId="{4CD53F4D-06A3-45AD-B18A-53CD60240DA6}" srcId="{6EC15962-6C25-4AB8-A588-0CA52359CCB5}" destId="{F54211F5-4651-45A2-B260-425F02A365CC}" srcOrd="2" destOrd="0" parTransId="{6AB61438-3CCB-4592-A71E-A0F18ADA1D6E}" sibTransId="{1CCAF329-6F58-48EF-BF18-342179D392E9}"/>
    <dgm:cxn modelId="{66918E23-998F-4D5A-8B3E-6AE84961BDDD}" type="presOf" srcId="{A4337A6B-35C9-4CEC-9520-CF4AA1DE7B5E}" destId="{9AA763DE-A73A-4652-A23E-D2BB8E6B8FA9}" srcOrd="0" destOrd="0" presId="urn:microsoft.com/office/officeart/2005/8/layout/hierarchy4"/>
    <dgm:cxn modelId="{11D2A93A-4DDE-4A49-8F37-18184E358DC2}" type="presOf" srcId="{6EC15962-6C25-4AB8-A588-0CA52359CCB5}" destId="{ED84F4B6-CE3A-4CA1-AE85-2C9A1F26E119}" srcOrd="0" destOrd="0" presId="urn:microsoft.com/office/officeart/2005/8/layout/hierarchy4"/>
    <dgm:cxn modelId="{50022004-BC87-4064-8426-0C89EDBB03A8}" type="presOf" srcId="{F54211F5-4651-45A2-B260-425F02A365CC}" destId="{BEC3C0F1-7585-4C21-9C18-D6A020309F48}" srcOrd="0" destOrd="0" presId="urn:microsoft.com/office/officeart/2005/8/layout/hierarchy4"/>
    <dgm:cxn modelId="{4BEC988D-287B-4EE0-AA06-14DB55F7867F}" type="presParOf" srcId="{ED84F4B6-CE3A-4CA1-AE85-2C9A1F26E119}" destId="{243FC784-04FA-44EC-AEFB-D278F53AF0C0}" srcOrd="0" destOrd="0" presId="urn:microsoft.com/office/officeart/2005/8/layout/hierarchy4"/>
    <dgm:cxn modelId="{3C87E058-E39A-4841-A777-56C30A52C793}" type="presParOf" srcId="{243FC784-04FA-44EC-AEFB-D278F53AF0C0}" destId="{64619C62-4F5F-412A-AD3F-A1371BCFC813}" srcOrd="0" destOrd="0" presId="urn:microsoft.com/office/officeart/2005/8/layout/hierarchy4"/>
    <dgm:cxn modelId="{9CDEA807-074F-4F43-AF1F-EE1FE8477FDB}" type="presParOf" srcId="{243FC784-04FA-44EC-AEFB-D278F53AF0C0}" destId="{86355A9B-144B-4ABD-BFC0-878B7FA99807}" srcOrd="1" destOrd="0" presId="urn:microsoft.com/office/officeart/2005/8/layout/hierarchy4"/>
    <dgm:cxn modelId="{4D929AE9-7F4C-4A93-8E74-2C90872DD555}" type="presParOf" srcId="{243FC784-04FA-44EC-AEFB-D278F53AF0C0}" destId="{9013AB43-C4BE-4314-BF92-505B6790A3CC}" srcOrd="2" destOrd="0" presId="urn:microsoft.com/office/officeart/2005/8/layout/hierarchy4"/>
    <dgm:cxn modelId="{EC70A511-6511-4045-B0C0-5452710079C4}" type="presParOf" srcId="{9013AB43-C4BE-4314-BF92-505B6790A3CC}" destId="{2CBE61F1-07E1-4C18-B6C8-63DA71ED5977}" srcOrd="0" destOrd="0" presId="urn:microsoft.com/office/officeart/2005/8/layout/hierarchy4"/>
    <dgm:cxn modelId="{D56EF432-D80B-4874-9AFD-1BB5F3FBF8B3}" type="presParOf" srcId="{2CBE61F1-07E1-4C18-B6C8-63DA71ED5977}" destId="{E22FC6CD-07A7-45FC-ACDA-2105AE8AD3C4}" srcOrd="0" destOrd="0" presId="urn:microsoft.com/office/officeart/2005/8/layout/hierarchy4"/>
    <dgm:cxn modelId="{CC3003EE-AA33-476F-A836-8E94B226C8E8}" type="presParOf" srcId="{2CBE61F1-07E1-4C18-B6C8-63DA71ED5977}" destId="{48B4C956-EB35-473E-BE82-A55BA66AA2EC}" srcOrd="1" destOrd="0" presId="urn:microsoft.com/office/officeart/2005/8/layout/hierarchy4"/>
    <dgm:cxn modelId="{5FC4A2B4-238B-4E65-9DF3-A9A2A00143BD}" type="presParOf" srcId="{ED84F4B6-CE3A-4CA1-AE85-2C9A1F26E119}" destId="{D213DB7C-7A40-4C06-884E-BE9EDCA98EC3}" srcOrd="1" destOrd="0" presId="urn:microsoft.com/office/officeart/2005/8/layout/hierarchy4"/>
    <dgm:cxn modelId="{C58D5EE1-A89A-4750-81B0-2E2138A5CF1F}" type="presParOf" srcId="{ED84F4B6-CE3A-4CA1-AE85-2C9A1F26E119}" destId="{79EAD300-1FF4-4CD8-9763-EBC0E153302D}" srcOrd="2" destOrd="0" presId="urn:microsoft.com/office/officeart/2005/8/layout/hierarchy4"/>
    <dgm:cxn modelId="{47B25D2B-23E2-405B-8753-B75916E1046B}" type="presParOf" srcId="{79EAD300-1FF4-4CD8-9763-EBC0E153302D}" destId="{9AA763DE-A73A-4652-A23E-D2BB8E6B8FA9}" srcOrd="0" destOrd="0" presId="urn:microsoft.com/office/officeart/2005/8/layout/hierarchy4"/>
    <dgm:cxn modelId="{CB59B29F-8E6C-414C-9B60-D6FD5CF7530A}" type="presParOf" srcId="{79EAD300-1FF4-4CD8-9763-EBC0E153302D}" destId="{CB424AD3-27B2-4E30-88CA-15126D1DD668}" srcOrd="1" destOrd="0" presId="urn:microsoft.com/office/officeart/2005/8/layout/hierarchy4"/>
    <dgm:cxn modelId="{8822AE52-FB4D-465D-BA40-C8705B0081F5}" type="presParOf" srcId="{79EAD300-1FF4-4CD8-9763-EBC0E153302D}" destId="{8681AE95-FAAA-4389-8487-D9FE567042BD}" srcOrd="2" destOrd="0" presId="urn:microsoft.com/office/officeart/2005/8/layout/hierarchy4"/>
    <dgm:cxn modelId="{5628161F-F6FF-4D06-9568-52D1B8132FDC}" type="presParOf" srcId="{8681AE95-FAAA-4389-8487-D9FE567042BD}" destId="{947D8E77-BEB9-477D-80A6-2B170F63E5FA}" srcOrd="0" destOrd="0" presId="urn:microsoft.com/office/officeart/2005/8/layout/hierarchy4"/>
    <dgm:cxn modelId="{30027400-1479-4B63-8DCC-27B8296ABAED}" type="presParOf" srcId="{947D8E77-BEB9-477D-80A6-2B170F63E5FA}" destId="{5B9F5885-0A45-4B2F-8B3C-845E652AA6DA}" srcOrd="0" destOrd="0" presId="urn:microsoft.com/office/officeart/2005/8/layout/hierarchy4"/>
    <dgm:cxn modelId="{7DA9C5BC-0D96-490A-A590-1255FE402D6C}" type="presParOf" srcId="{947D8E77-BEB9-477D-80A6-2B170F63E5FA}" destId="{AC8B9792-533B-4822-B95B-405102F38D5D}" srcOrd="1" destOrd="0" presId="urn:microsoft.com/office/officeart/2005/8/layout/hierarchy4"/>
    <dgm:cxn modelId="{3E4E124A-B180-4F02-876A-1C84843F88EE}" type="presParOf" srcId="{ED84F4B6-CE3A-4CA1-AE85-2C9A1F26E119}" destId="{4ECDAE4C-BE70-4767-8F07-4A6D85A8927D}" srcOrd="3" destOrd="0" presId="urn:microsoft.com/office/officeart/2005/8/layout/hierarchy4"/>
    <dgm:cxn modelId="{C1A23FC6-A835-4B5B-83D9-1E2B5767EEB1}" type="presParOf" srcId="{ED84F4B6-CE3A-4CA1-AE85-2C9A1F26E119}" destId="{7BD78A6D-3E2B-446C-B857-0551663B712A}" srcOrd="4" destOrd="0" presId="urn:microsoft.com/office/officeart/2005/8/layout/hierarchy4"/>
    <dgm:cxn modelId="{B9BF4108-2FB9-48AB-AB1C-0C93D2204CBD}" type="presParOf" srcId="{7BD78A6D-3E2B-446C-B857-0551663B712A}" destId="{BEC3C0F1-7585-4C21-9C18-D6A020309F48}" srcOrd="0" destOrd="0" presId="urn:microsoft.com/office/officeart/2005/8/layout/hierarchy4"/>
    <dgm:cxn modelId="{78C95433-12DE-444E-ACBE-0469135D00BB}" type="presParOf" srcId="{7BD78A6D-3E2B-446C-B857-0551663B712A}" destId="{197E78D2-6FF4-4DEB-AA06-940061E073D2}" srcOrd="1" destOrd="0" presId="urn:microsoft.com/office/officeart/2005/8/layout/hierarchy4"/>
    <dgm:cxn modelId="{EFC843DC-A912-4070-9F00-E7B4EC367A01}" type="presParOf" srcId="{7BD78A6D-3E2B-446C-B857-0551663B712A}" destId="{0A6E0D50-2ED2-4D3D-99FD-F2861413FD20}" srcOrd="2" destOrd="0" presId="urn:microsoft.com/office/officeart/2005/8/layout/hierarchy4"/>
    <dgm:cxn modelId="{415A7D4D-4E43-4EE6-BFF2-DC1D0E47D653}" type="presParOf" srcId="{0A6E0D50-2ED2-4D3D-99FD-F2861413FD20}" destId="{2B5B101A-A5BF-4471-A796-0A25B9A9984C}" srcOrd="0" destOrd="0" presId="urn:microsoft.com/office/officeart/2005/8/layout/hierarchy4"/>
    <dgm:cxn modelId="{39BC5709-8356-4875-AE07-3F1C2F2B78AA}" type="presParOf" srcId="{2B5B101A-A5BF-4471-A796-0A25B9A9984C}" destId="{579AD550-B2E2-435D-8985-5F0BE5BDCC3A}" srcOrd="0" destOrd="0" presId="urn:microsoft.com/office/officeart/2005/8/layout/hierarchy4"/>
    <dgm:cxn modelId="{47F36D7B-DA98-4AC8-815B-A12F0F992B89}" type="presParOf" srcId="{2B5B101A-A5BF-4471-A796-0A25B9A9984C}" destId="{ECC6B525-15C0-4CFD-8D8B-760D77D0053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47B08-E706-4E03-8CFB-987C9058DFA7}"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69095102-D6EA-40B4-B95C-5312B22E6C2E}">
      <dgm:prSet phldrT="[Text]"/>
      <dgm:spPr/>
      <dgm:t>
        <a:bodyPr/>
        <a:lstStyle/>
        <a:p>
          <a:r>
            <a:rPr lang="en-US" dirty="0" smtClean="0"/>
            <a:t>Consolidate current policy data</a:t>
          </a:r>
          <a:endParaRPr lang="en-US" dirty="0"/>
        </a:p>
      </dgm:t>
    </dgm:pt>
    <dgm:pt modelId="{994BDC55-5F45-47A4-A367-000B77C389C9}" type="parTrans" cxnId="{F8B4C45D-1AA3-46D9-B11D-F394E9AB031E}">
      <dgm:prSet/>
      <dgm:spPr/>
      <dgm:t>
        <a:bodyPr/>
        <a:lstStyle/>
        <a:p>
          <a:endParaRPr lang="en-US"/>
        </a:p>
      </dgm:t>
    </dgm:pt>
    <dgm:pt modelId="{02860ABE-F2E5-44E9-AF28-950F485840ED}" type="sibTrans" cxnId="{F8B4C45D-1AA3-46D9-B11D-F394E9AB031E}">
      <dgm:prSet/>
      <dgm:spPr/>
      <dgm:t>
        <a:bodyPr/>
        <a:lstStyle/>
        <a:p>
          <a:endParaRPr lang="en-US"/>
        </a:p>
      </dgm:t>
    </dgm:pt>
    <dgm:pt modelId="{F4FA106F-16D6-4EE9-A665-6C47B6802488}">
      <dgm:prSet phldrT="[Text]"/>
      <dgm:spPr/>
      <dgm:t>
        <a:bodyPr/>
        <a:lstStyle/>
        <a:p>
          <a:r>
            <a:rPr lang="en-US" dirty="0" smtClean="0"/>
            <a:t>Identify brokers to participate</a:t>
          </a:r>
          <a:endParaRPr lang="en-US" dirty="0"/>
        </a:p>
      </dgm:t>
    </dgm:pt>
    <dgm:pt modelId="{286F3DB9-F4C8-4259-9CB5-01EFAA1A8F42}" type="parTrans" cxnId="{7C84A5B0-34D7-4A23-9CC4-A2083266AA00}">
      <dgm:prSet/>
      <dgm:spPr/>
      <dgm:t>
        <a:bodyPr/>
        <a:lstStyle/>
        <a:p>
          <a:endParaRPr lang="en-US"/>
        </a:p>
      </dgm:t>
    </dgm:pt>
    <dgm:pt modelId="{5B0B2B19-3B70-41A4-972A-89E3C8C489FA}" type="sibTrans" cxnId="{7C84A5B0-34D7-4A23-9CC4-A2083266AA00}">
      <dgm:prSet/>
      <dgm:spPr/>
      <dgm:t>
        <a:bodyPr/>
        <a:lstStyle/>
        <a:p>
          <a:endParaRPr lang="en-US"/>
        </a:p>
      </dgm:t>
    </dgm:pt>
    <dgm:pt modelId="{CCCD421B-F42B-484B-AF74-1A3EBFC1E210}">
      <dgm:prSet phldrT="[Text]"/>
      <dgm:spPr/>
      <dgm:t>
        <a:bodyPr/>
        <a:lstStyle/>
        <a:p>
          <a:r>
            <a:rPr lang="en-US" dirty="0" smtClean="0"/>
            <a:t>Assign markets by broker distribute specs</a:t>
          </a:r>
          <a:endParaRPr lang="en-US" dirty="0"/>
        </a:p>
      </dgm:t>
    </dgm:pt>
    <dgm:pt modelId="{34A85B14-E9CD-4A0F-A6E7-EF6D2FC5257B}" type="parTrans" cxnId="{E4B1E32F-C979-4F8D-A167-DD342A517A7A}">
      <dgm:prSet/>
      <dgm:spPr/>
      <dgm:t>
        <a:bodyPr/>
        <a:lstStyle/>
        <a:p>
          <a:endParaRPr lang="en-US"/>
        </a:p>
      </dgm:t>
    </dgm:pt>
    <dgm:pt modelId="{5DA83B95-A6E9-4101-87C2-A10C1FDCD15C}" type="sibTrans" cxnId="{E4B1E32F-C979-4F8D-A167-DD342A517A7A}">
      <dgm:prSet/>
      <dgm:spPr/>
      <dgm:t>
        <a:bodyPr/>
        <a:lstStyle/>
        <a:p>
          <a:endParaRPr lang="en-US"/>
        </a:p>
      </dgm:t>
    </dgm:pt>
    <dgm:pt modelId="{997B22E2-328F-43A6-AA67-58471E28BF35}">
      <dgm:prSet phldrT="[Text]"/>
      <dgm:spPr/>
      <dgm:t>
        <a:bodyPr/>
        <a:lstStyle/>
        <a:p>
          <a:r>
            <a:rPr lang="en-US" dirty="0" smtClean="0"/>
            <a:t>Handle broker questions</a:t>
          </a:r>
          <a:endParaRPr lang="en-US" dirty="0"/>
        </a:p>
      </dgm:t>
    </dgm:pt>
    <dgm:pt modelId="{0178B17F-A65A-440C-9F53-07EAFD31AED3}" type="parTrans" cxnId="{9A578597-E4DC-4F8E-9ADC-C332144C24D1}">
      <dgm:prSet/>
      <dgm:spPr/>
      <dgm:t>
        <a:bodyPr/>
        <a:lstStyle/>
        <a:p>
          <a:endParaRPr lang="en-US"/>
        </a:p>
      </dgm:t>
    </dgm:pt>
    <dgm:pt modelId="{5342A284-A7D8-4F6B-9E79-413213E87BA4}" type="sibTrans" cxnId="{9A578597-E4DC-4F8E-9ADC-C332144C24D1}">
      <dgm:prSet/>
      <dgm:spPr/>
      <dgm:t>
        <a:bodyPr/>
        <a:lstStyle/>
        <a:p>
          <a:endParaRPr lang="en-US"/>
        </a:p>
      </dgm:t>
    </dgm:pt>
    <dgm:pt modelId="{EED5D24A-3356-494C-8B5F-133E4D15E863}">
      <dgm:prSet phldrT="[Text]"/>
      <dgm:spPr/>
      <dgm:t>
        <a:bodyPr/>
        <a:lstStyle/>
        <a:p>
          <a:r>
            <a:rPr lang="en-US" dirty="0" smtClean="0"/>
            <a:t>Analyze submitted bids</a:t>
          </a:r>
          <a:endParaRPr lang="en-US" dirty="0"/>
        </a:p>
      </dgm:t>
    </dgm:pt>
    <dgm:pt modelId="{F986BBCD-A698-4EED-88D8-A173CC95B772}" type="parTrans" cxnId="{61A9350B-60F6-471F-969B-EBE5C891D56C}">
      <dgm:prSet/>
      <dgm:spPr/>
      <dgm:t>
        <a:bodyPr/>
        <a:lstStyle/>
        <a:p>
          <a:endParaRPr lang="en-US"/>
        </a:p>
      </dgm:t>
    </dgm:pt>
    <dgm:pt modelId="{B143E792-B604-4A7B-A003-544D5732B94E}" type="sibTrans" cxnId="{61A9350B-60F6-471F-969B-EBE5C891D56C}">
      <dgm:prSet/>
      <dgm:spPr/>
      <dgm:t>
        <a:bodyPr/>
        <a:lstStyle/>
        <a:p>
          <a:endParaRPr lang="en-US"/>
        </a:p>
      </dgm:t>
    </dgm:pt>
    <dgm:pt modelId="{F6310BC7-FF03-49FF-829A-5291077C4300}">
      <dgm:prSet/>
      <dgm:spPr/>
      <dgm:t>
        <a:bodyPr/>
        <a:lstStyle/>
        <a:p>
          <a:r>
            <a:rPr lang="en-US" dirty="0" smtClean="0"/>
            <a:t>Establish optimal coverages/deductibles</a:t>
          </a:r>
          <a:endParaRPr lang="en-US" dirty="0"/>
        </a:p>
      </dgm:t>
    </dgm:pt>
    <dgm:pt modelId="{7DD9B2DC-112F-4EA9-A824-5E53F8FC7224}" type="parTrans" cxnId="{322703CD-0518-4571-B232-84CD6FA863B3}">
      <dgm:prSet/>
      <dgm:spPr/>
      <dgm:t>
        <a:bodyPr/>
        <a:lstStyle/>
        <a:p>
          <a:endParaRPr lang="en-US"/>
        </a:p>
      </dgm:t>
    </dgm:pt>
    <dgm:pt modelId="{18D0234C-256C-40B0-B52A-CA40D4BB9E62}" type="sibTrans" cxnId="{322703CD-0518-4571-B232-84CD6FA863B3}">
      <dgm:prSet/>
      <dgm:spPr/>
      <dgm:t>
        <a:bodyPr/>
        <a:lstStyle/>
        <a:p>
          <a:endParaRPr lang="en-US"/>
        </a:p>
      </dgm:t>
    </dgm:pt>
    <dgm:pt modelId="{E393DC40-192A-423D-821C-6ECD3FDF0CEB}">
      <dgm:prSet/>
      <dgm:spPr/>
      <dgm:t>
        <a:bodyPr/>
        <a:lstStyle/>
        <a:p>
          <a:r>
            <a:rPr lang="en-US" dirty="0" smtClean="0"/>
            <a:t>Prepare specs package</a:t>
          </a:r>
          <a:endParaRPr lang="en-US" dirty="0"/>
        </a:p>
      </dgm:t>
    </dgm:pt>
    <dgm:pt modelId="{388AD819-B787-4F92-ADD3-911B403EA2BC}" type="parTrans" cxnId="{17D46EEC-967A-49DC-8AEC-0F9D3907491E}">
      <dgm:prSet/>
      <dgm:spPr/>
      <dgm:t>
        <a:bodyPr/>
        <a:lstStyle/>
        <a:p>
          <a:endParaRPr lang="en-US"/>
        </a:p>
      </dgm:t>
    </dgm:pt>
    <dgm:pt modelId="{3A4E371D-8414-461B-9058-F41C678093B6}" type="sibTrans" cxnId="{17D46EEC-967A-49DC-8AEC-0F9D3907491E}">
      <dgm:prSet/>
      <dgm:spPr/>
      <dgm:t>
        <a:bodyPr/>
        <a:lstStyle/>
        <a:p>
          <a:endParaRPr lang="en-US"/>
        </a:p>
      </dgm:t>
    </dgm:pt>
    <dgm:pt modelId="{6365E0D8-5B88-467A-A439-020F7494E3E5}">
      <dgm:prSet/>
      <dgm:spPr/>
      <dgm:t>
        <a:bodyPr/>
        <a:lstStyle/>
        <a:p>
          <a:r>
            <a:rPr lang="en-US" dirty="0" smtClean="0"/>
            <a:t>Meet with client to make selection</a:t>
          </a:r>
          <a:endParaRPr lang="en-US" dirty="0"/>
        </a:p>
      </dgm:t>
    </dgm:pt>
    <dgm:pt modelId="{D1CFB1A4-9662-4AA2-95D3-1AFF75348A66}" type="parTrans" cxnId="{8AFF94D7-A250-49B3-9840-CC29A8E55277}">
      <dgm:prSet/>
      <dgm:spPr/>
      <dgm:t>
        <a:bodyPr/>
        <a:lstStyle/>
        <a:p>
          <a:endParaRPr lang="en-US"/>
        </a:p>
      </dgm:t>
    </dgm:pt>
    <dgm:pt modelId="{4B1F987F-1900-411A-9C17-65D704F3F456}" type="sibTrans" cxnId="{8AFF94D7-A250-49B3-9840-CC29A8E55277}">
      <dgm:prSet/>
      <dgm:spPr/>
      <dgm:t>
        <a:bodyPr/>
        <a:lstStyle/>
        <a:p>
          <a:endParaRPr lang="en-US"/>
        </a:p>
      </dgm:t>
    </dgm:pt>
    <dgm:pt modelId="{C0C167B4-7093-48D5-BF11-B4185F804E73}" type="pres">
      <dgm:prSet presAssocID="{F5647B08-E706-4E03-8CFB-987C9058DFA7}" presName="diagram" presStyleCnt="0">
        <dgm:presLayoutVars>
          <dgm:dir/>
          <dgm:resizeHandles val="exact"/>
        </dgm:presLayoutVars>
      </dgm:prSet>
      <dgm:spPr/>
      <dgm:t>
        <a:bodyPr/>
        <a:lstStyle/>
        <a:p>
          <a:endParaRPr lang="en-US"/>
        </a:p>
      </dgm:t>
    </dgm:pt>
    <dgm:pt modelId="{0CB4C4D5-8851-4909-A418-9AF6FB82BAD2}" type="pres">
      <dgm:prSet presAssocID="{69095102-D6EA-40B4-B95C-5312B22E6C2E}" presName="node" presStyleLbl="node1" presStyleIdx="0" presStyleCnt="8">
        <dgm:presLayoutVars>
          <dgm:bulletEnabled val="1"/>
        </dgm:presLayoutVars>
      </dgm:prSet>
      <dgm:spPr/>
      <dgm:t>
        <a:bodyPr/>
        <a:lstStyle/>
        <a:p>
          <a:endParaRPr lang="en-US"/>
        </a:p>
      </dgm:t>
    </dgm:pt>
    <dgm:pt modelId="{9154128E-2E47-44D5-B3B7-909489580D46}" type="pres">
      <dgm:prSet presAssocID="{02860ABE-F2E5-44E9-AF28-950F485840ED}" presName="sibTrans" presStyleCnt="0"/>
      <dgm:spPr/>
    </dgm:pt>
    <dgm:pt modelId="{463F2295-01CF-4CBA-B61F-24EB8D1B7CFB}" type="pres">
      <dgm:prSet presAssocID="{F4FA106F-16D6-4EE9-A665-6C47B6802488}" presName="node" presStyleLbl="node1" presStyleIdx="1" presStyleCnt="8">
        <dgm:presLayoutVars>
          <dgm:bulletEnabled val="1"/>
        </dgm:presLayoutVars>
      </dgm:prSet>
      <dgm:spPr/>
      <dgm:t>
        <a:bodyPr/>
        <a:lstStyle/>
        <a:p>
          <a:endParaRPr lang="en-US"/>
        </a:p>
      </dgm:t>
    </dgm:pt>
    <dgm:pt modelId="{78CB18CE-779C-4B12-BE03-89782AC5063A}" type="pres">
      <dgm:prSet presAssocID="{5B0B2B19-3B70-41A4-972A-89E3C8C489FA}" presName="sibTrans" presStyleCnt="0"/>
      <dgm:spPr/>
    </dgm:pt>
    <dgm:pt modelId="{9FE64052-4336-4E4B-A6F7-86215FEB0E02}" type="pres">
      <dgm:prSet presAssocID="{F6310BC7-FF03-49FF-829A-5291077C4300}" presName="node" presStyleLbl="node1" presStyleIdx="2" presStyleCnt="8">
        <dgm:presLayoutVars>
          <dgm:bulletEnabled val="1"/>
        </dgm:presLayoutVars>
      </dgm:prSet>
      <dgm:spPr/>
      <dgm:t>
        <a:bodyPr/>
        <a:lstStyle/>
        <a:p>
          <a:endParaRPr lang="en-US"/>
        </a:p>
      </dgm:t>
    </dgm:pt>
    <dgm:pt modelId="{FC3D78CA-58C1-4D61-ACF1-42D9DF8BC1F7}" type="pres">
      <dgm:prSet presAssocID="{18D0234C-256C-40B0-B52A-CA40D4BB9E62}" presName="sibTrans" presStyleCnt="0"/>
      <dgm:spPr/>
    </dgm:pt>
    <dgm:pt modelId="{E978D651-62A9-43FF-ACB7-2E09721AC65D}" type="pres">
      <dgm:prSet presAssocID="{E393DC40-192A-423D-821C-6ECD3FDF0CEB}" presName="node" presStyleLbl="node1" presStyleIdx="3" presStyleCnt="8">
        <dgm:presLayoutVars>
          <dgm:bulletEnabled val="1"/>
        </dgm:presLayoutVars>
      </dgm:prSet>
      <dgm:spPr/>
      <dgm:t>
        <a:bodyPr/>
        <a:lstStyle/>
        <a:p>
          <a:endParaRPr lang="en-US"/>
        </a:p>
      </dgm:t>
    </dgm:pt>
    <dgm:pt modelId="{F9906648-0748-4A52-B1C3-07EB70900226}" type="pres">
      <dgm:prSet presAssocID="{3A4E371D-8414-461B-9058-F41C678093B6}" presName="sibTrans" presStyleCnt="0"/>
      <dgm:spPr/>
    </dgm:pt>
    <dgm:pt modelId="{802DB0DE-8CE5-4946-9403-022B3D18FF80}" type="pres">
      <dgm:prSet presAssocID="{CCCD421B-F42B-484B-AF74-1A3EBFC1E210}" presName="node" presStyleLbl="node1" presStyleIdx="4" presStyleCnt="8">
        <dgm:presLayoutVars>
          <dgm:bulletEnabled val="1"/>
        </dgm:presLayoutVars>
      </dgm:prSet>
      <dgm:spPr/>
      <dgm:t>
        <a:bodyPr/>
        <a:lstStyle/>
        <a:p>
          <a:endParaRPr lang="en-US"/>
        </a:p>
      </dgm:t>
    </dgm:pt>
    <dgm:pt modelId="{90F440AE-A272-4C71-996D-754A2D085D05}" type="pres">
      <dgm:prSet presAssocID="{5DA83B95-A6E9-4101-87C2-A10C1FDCD15C}" presName="sibTrans" presStyleCnt="0"/>
      <dgm:spPr/>
    </dgm:pt>
    <dgm:pt modelId="{87ADDAE3-FF32-44FE-9E15-053D4B86680C}" type="pres">
      <dgm:prSet presAssocID="{997B22E2-328F-43A6-AA67-58471E28BF35}" presName="node" presStyleLbl="node1" presStyleIdx="5" presStyleCnt="8">
        <dgm:presLayoutVars>
          <dgm:bulletEnabled val="1"/>
        </dgm:presLayoutVars>
      </dgm:prSet>
      <dgm:spPr/>
      <dgm:t>
        <a:bodyPr/>
        <a:lstStyle/>
        <a:p>
          <a:endParaRPr lang="en-US"/>
        </a:p>
      </dgm:t>
    </dgm:pt>
    <dgm:pt modelId="{81F9F9AB-6A99-42FC-B321-4FE64764BF56}" type="pres">
      <dgm:prSet presAssocID="{5342A284-A7D8-4F6B-9E79-413213E87BA4}" presName="sibTrans" presStyleCnt="0"/>
      <dgm:spPr/>
    </dgm:pt>
    <dgm:pt modelId="{4F278856-2996-4B32-9FE4-1A59355B4003}" type="pres">
      <dgm:prSet presAssocID="{EED5D24A-3356-494C-8B5F-133E4D15E863}" presName="node" presStyleLbl="node1" presStyleIdx="6" presStyleCnt="8">
        <dgm:presLayoutVars>
          <dgm:bulletEnabled val="1"/>
        </dgm:presLayoutVars>
      </dgm:prSet>
      <dgm:spPr/>
      <dgm:t>
        <a:bodyPr/>
        <a:lstStyle/>
        <a:p>
          <a:endParaRPr lang="en-US"/>
        </a:p>
      </dgm:t>
    </dgm:pt>
    <dgm:pt modelId="{B739DCEC-5568-4F3C-A223-C01C81812DAE}" type="pres">
      <dgm:prSet presAssocID="{B143E792-B604-4A7B-A003-544D5732B94E}" presName="sibTrans" presStyleCnt="0"/>
      <dgm:spPr/>
    </dgm:pt>
    <dgm:pt modelId="{49A7961E-3D9B-422F-B485-3D939482028A}" type="pres">
      <dgm:prSet presAssocID="{6365E0D8-5B88-467A-A439-020F7494E3E5}" presName="node" presStyleLbl="node1" presStyleIdx="7" presStyleCnt="8">
        <dgm:presLayoutVars>
          <dgm:bulletEnabled val="1"/>
        </dgm:presLayoutVars>
      </dgm:prSet>
      <dgm:spPr/>
      <dgm:t>
        <a:bodyPr/>
        <a:lstStyle/>
        <a:p>
          <a:endParaRPr lang="en-US"/>
        </a:p>
      </dgm:t>
    </dgm:pt>
  </dgm:ptLst>
  <dgm:cxnLst>
    <dgm:cxn modelId="{8AFF94D7-A250-49B3-9840-CC29A8E55277}" srcId="{F5647B08-E706-4E03-8CFB-987C9058DFA7}" destId="{6365E0D8-5B88-467A-A439-020F7494E3E5}" srcOrd="7" destOrd="0" parTransId="{D1CFB1A4-9662-4AA2-95D3-1AFF75348A66}" sibTransId="{4B1F987F-1900-411A-9C17-65D704F3F456}"/>
    <dgm:cxn modelId="{10BAFDCB-1FDE-4A10-84B1-C92FBFD77D6E}" type="presOf" srcId="{6365E0D8-5B88-467A-A439-020F7494E3E5}" destId="{49A7961E-3D9B-422F-B485-3D939482028A}" srcOrd="0" destOrd="0" presId="urn:microsoft.com/office/officeart/2005/8/layout/default"/>
    <dgm:cxn modelId="{B87A453D-E223-41BF-9669-C0939F7FDCBF}" type="presOf" srcId="{F5647B08-E706-4E03-8CFB-987C9058DFA7}" destId="{C0C167B4-7093-48D5-BF11-B4185F804E73}" srcOrd="0" destOrd="0" presId="urn:microsoft.com/office/officeart/2005/8/layout/default"/>
    <dgm:cxn modelId="{6CEC0C02-0407-4CAD-BDF7-7879BBEE5CF2}" type="presOf" srcId="{EED5D24A-3356-494C-8B5F-133E4D15E863}" destId="{4F278856-2996-4B32-9FE4-1A59355B4003}" srcOrd="0" destOrd="0" presId="urn:microsoft.com/office/officeart/2005/8/layout/default"/>
    <dgm:cxn modelId="{61A9350B-60F6-471F-969B-EBE5C891D56C}" srcId="{F5647B08-E706-4E03-8CFB-987C9058DFA7}" destId="{EED5D24A-3356-494C-8B5F-133E4D15E863}" srcOrd="6" destOrd="0" parTransId="{F986BBCD-A698-4EED-88D8-A173CC95B772}" sibTransId="{B143E792-B604-4A7B-A003-544D5732B94E}"/>
    <dgm:cxn modelId="{E4B1E32F-C979-4F8D-A167-DD342A517A7A}" srcId="{F5647B08-E706-4E03-8CFB-987C9058DFA7}" destId="{CCCD421B-F42B-484B-AF74-1A3EBFC1E210}" srcOrd="4" destOrd="0" parTransId="{34A85B14-E9CD-4A0F-A6E7-EF6D2FC5257B}" sibTransId="{5DA83B95-A6E9-4101-87C2-A10C1FDCD15C}"/>
    <dgm:cxn modelId="{8AB44098-24B3-4E4D-8B3A-C60AAA5B2F6C}" type="presOf" srcId="{E393DC40-192A-423D-821C-6ECD3FDF0CEB}" destId="{E978D651-62A9-43FF-ACB7-2E09721AC65D}" srcOrd="0" destOrd="0" presId="urn:microsoft.com/office/officeart/2005/8/layout/default"/>
    <dgm:cxn modelId="{7C84A5B0-34D7-4A23-9CC4-A2083266AA00}" srcId="{F5647B08-E706-4E03-8CFB-987C9058DFA7}" destId="{F4FA106F-16D6-4EE9-A665-6C47B6802488}" srcOrd="1" destOrd="0" parTransId="{286F3DB9-F4C8-4259-9CB5-01EFAA1A8F42}" sibTransId="{5B0B2B19-3B70-41A4-972A-89E3C8C489FA}"/>
    <dgm:cxn modelId="{F8B4C45D-1AA3-46D9-B11D-F394E9AB031E}" srcId="{F5647B08-E706-4E03-8CFB-987C9058DFA7}" destId="{69095102-D6EA-40B4-B95C-5312B22E6C2E}" srcOrd="0" destOrd="0" parTransId="{994BDC55-5F45-47A4-A367-000B77C389C9}" sibTransId="{02860ABE-F2E5-44E9-AF28-950F485840ED}"/>
    <dgm:cxn modelId="{9A578597-E4DC-4F8E-9ADC-C332144C24D1}" srcId="{F5647B08-E706-4E03-8CFB-987C9058DFA7}" destId="{997B22E2-328F-43A6-AA67-58471E28BF35}" srcOrd="5" destOrd="0" parTransId="{0178B17F-A65A-440C-9F53-07EAFD31AED3}" sibTransId="{5342A284-A7D8-4F6B-9E79-413213E87BA4}"/>
    <dgm:cxn modelId="{1A2C989B-479D-4158-A822-6AAA4ACAB250}" type="presOf" srcId="{F6310BC7-FF03-49FF-829A-5291077C4300}" destId="{9FE64052-4336-4E4B-A6F7-86215FEB0E02}" srcOrd="0" destOrd="0" presId="urn:microsoft.com/office/officeart/2005/8/layout/default"/>
    <dgm:cxn modelId="{8A288176-4712-46A9-A9E9-FAC919C211F1}" type="presOf" srcId="{997B22E2-328F-43A6-AA67-58471E28BF35}" destId="{87ADDAE3-FF32-44FE-9E15-053D4B86680C}" srcOrd="0" destOrd="0" presId="urn:microsoft.com/office/officeart/2005/8/layout/default"/>
    <dgm:cxn modelId="{17D46EEC-967A-49DC-8AEC-0F9D3907491E}" srcId="{F5647B08-E706-4E03-8CFB-987C9058DFA7}" destId="{E393DC40-192A-423D-821C-6ECD3FDF0CEB}" srcOrd="3" destOrd="0" parTransId="{388AD819-B787-4F92-ADD3-911B403EA2BC}" sibTransId="{3A4E371D-8414-461B-9058-F41C678093B6}"/>
    <dgm:cxn modelId="{E34FFE46-898E-4D2E-965C-A65DBA5A5C89}" type="presOf" srcId="{F4FA106F-16D6-4EE9-A665-6C47B6802488}" destId="{463F2295-01CF-4CBA-B61F-24EB8D1B7CFB}" srcOrd="0" destOrd="0" presId="urn:microsoft.com/office/officeart/2005/8/layout/default"/>
    <dgm:cxn modelId="{B253FB2B-0912-4E28-AABE-ECB2123208A5}" type="presOf" srcId="{CCCD421B-F42B-484B-AF74-1A3EBFC1E210}" destId="{802DB0DE-8CE5-4946-9403-022B3D18FF80}" srcOrd="0" destOrd="0" presId="urn:microsoft.com/office/officeart/2005/8/layout/default"/>
    <dgm:cxn modelId="{96B7B35D-6AD7-4D46-883E-B5F6480E8DC8}" type="presOf" srcId="{69095102-D6EA-40B4-B95C-5312B22E6C2E}" destId="{0CB4C4D5-8851-4909-A418-9AF6FB82BAD2}" srcOrd="0" destOrd="0" presId="urn:microsoft.com/office/officeart/2005/8/layout/default"/>
    <dgm:cxn modelId="{322703CD-0518-4571-B232-84CD6FA863B3}" srcId="{F5647B08-E706-4E03-8CFB-987C9058DFA7}" destId="{F6310BC7-FF03-49FF-829A-5291077C4300}" srcOrd="2" destOrd="0" parTransId="{7DD9B2DC-112F-4EA9-A824-5E53F8FC7224}" sibTransId="{18D0234C-256C-40B0-B52A-CA40D4BB9E62}"/>
    <dgm:cxn modelId="{1B04BFC9-7D33-44D4-ACB8-F830D9FE5F86}" type="presParOf" srcId="{C0C167B4-7093-48D5-BF11-B4185F804E73}" destId="{0CB4C4D5-8851-4909-A418-9AF6FB82BAD2}" srcOrd="0" destOrd="0" presId="urn:microsoft.com/office/officeart/2005/8/layout/default"/>
    <dgm:cxn modelId="{C70D0DF6-E903-4674-B51F-79C75A85514D}" type="presParOf" srcId="{C0C167B4-7093-48D5-BF11-B4185F804E73}" destId="{9154128E-2E47-44D5-B3B7-909489580D46}" srcOrd="1" destOrd="0" presId="urn:microsoft.com/office/officeart/2005/8/layout/default"/>
    <dgm:cxn modelId="{257A7A6B-FBB3-4125-B513-E86A0A94E6D8}" type="presParOf" srcId="{C0C167B4-7093-48D5-BF11-B4185F804E73}" destId="{463F2295-01CF-4CBA-B61F-24EB8D1B7CFB}" srcOrd="2" destOrd="0" presId="urn:microsoft.com/office/officeart/2005/8/layout/default"/>
    <dgm:cxn modelId="{6269AB59-9EBF-45C1-B197-BEC5EF6DEB14}" type="presParOf" srcId="{C0C167B4-7093-48D5-BF11-B4185F804E73}" destId="{78CB18CE-779C-4B12-BE03-89782AC5063A}" srcOrd="3" destOrd="0" presId="urn:microsoft.com/office/officeart/2005/8/layout/default"/>
    <dgm:cxn modelId="{DC2BDA00-F4F8-4155-8CAC-6B91D01F1FB6}" type="presParOf" srcId="{C0C167B4-7093-48D5-BF11-B4185F804E73}" destId="{9FE64052-4336-4E4B-A6F7-86215FEB0E02}" srcOrd="4" destOrd="0" presId="urn:microsoft.com/office/officeart/2005/8/layout/default"/>
    <dgm:cxn modelId="{244FAB8D-9E96-463F-BD90-A0BFCE8027DD}" type="presParOf" srcId="{C0C167B4-7093-48D5-BF11-B4185F804E73}" destId="{FC3D78CA-58C1-4D61-ACF1-42D9DF8BC1F7}" srcOrd="5" destOrd="0" presId="urn:microsoft.com/office/officeart/2005/8/layout/default"/>
    <dgm:cxn modelId="{9547DA28-E6FC-4946-8985-D6B32015E615}" type="presParOf" srcId="{C0C167B4-7093-48D5-BF11-B4185F804E73}" destId="{E978D651-62A9-43FF-ACB7-2E09721AC65D}" srcOrd="6" destOrd="0" presId="urn:microsoft.com/office/officeart/2005/8/layout/default"/>
    <dgm:cxn modelId="{7C32282A-7112-4586-A993-2DE4EEE7C849}" type="presParOf" srcId="{C0C167B4-7093-48D5-BF11-B4185F804E73}" destId="{F9906648-0748-4A52-B1C3-07EB70900226}" srcOrd="7" destOrd="0" presId="urn:microsoft.com/office/officeart/2005/8/layout/default"/>
    <dgm:cxn modelId="{75794A08-5E1E-4BCD-B160-5AF2CF17EB3F}" type="presParOf" srcId="{C0C167B4-7093-48D5-BF11-B4185F804E73}" destId="{802DB0DE-8CE5-4946-9403-022B3D18FF80}" srcOrd="8" destOrd="0" presId="urn:microsoft.com/office/officeart/2005/8/layout/default"/>
    <dgm:cxn modelId="{41ADCCE6-5FFD-43BF-9F81-DC9A7447F177}" type="presParOf" srcId="{C0C167B4-7093-48D5-BF11-B4185F804E73}" destId="{90F440AE-A272-4C71-996D-754A2D085D05}" srcOrd="9" destOrd="0" presId="urn:microsoft.com/office/officeart/2005/8/layout/default"/>
    <dgm:cxn modelId="{B858D670-18A7-4DA8-9545-9C015EA784CF}" type="presParOf" srcId="{C0C167B4-7093-48D5-BF11-B4185F804E73}" destId="{87ADDAE3-FF32-44FE-9E15-053D4B86680C}" srcOrd="10" destOrd="0" presId="urn:microsoft.com/office/officeart/2005/8/layout/default"/>
    <dgm:cxn modelId="{4E77EA52-0EFB-4910-A40B-3A785A2CDADE}" type="presParOf" srcId="{C0C167B4-7093-48D5-BF11-B4185F804E73}" destId="{81F9F9AB-6A99-42FC-B321-4FE64764BF56}" srcOrd="11" destOrd="0" presId="urn:microsoft.com/office/officeart/2005/8/layout/default"/>
    <dgm:cxn modelId="{5492F2A6-680F-4BFE-BC75-31511F8FDE31}" type="presParOf" srcId="{C0C167B4-7093-48D5-BF11-B4185F804E73}" destId="{4F278856-2996-4B32-9FE4-1A59355B4003}" srcOrd="12" destOrd="0" presId="urn:microsoft.com/office/officeart/2005/8/layout/default"/>
    <dgm:cxn modelId="{393F2AEF-74D8-449C-97A9-715801504568}" type="presParOf" srcId="{C0C167B4-7093-48D5-BF11-B4185F804E73}" destId="{B739DCEC-5568-4F3C-A223-C01C81812DAE}" srcOrd="13" destOrd="0" presId="urn:microsoft.com/office/officeart/2005/8/layout/default"/>
    <dgm:cxn modelId="{C9372AF3-8EF3-470D-82B4-B69051243956}" type="presParOf" srcId="{C0C167B4-7093-48D5-BF11-B4185F804E73}" destId="{49A7961E-3D9B-422F-B485-3D939482028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647B08-E706-4E03-8CFB-987C9058DFA7}"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69095102-D6EA-40B4-B95C-5312B22E6C2E}">
      <dgm:prSet phldrT="[Text]"/>
      <dgm:spPr/>
      <dgm:t>
        <a:bodyPr/>
        <a:lstStyle/>
        <a:p>
          <a:r>
            <a:rPr lang="en-US" dirty="0" smtClean="0"/>
            <a:t>Identify qualified potential brokers</a:t>
          </a:r>
          <a:endParaRPr lang="en-US" dirty="0"/>
        </a:p>
      </dgm:t>
    </dgm:pt>
    <dgm:pt modelId="{994BDC55-5F45-47A4-A367-000B77C389C9}" type="parTrans" cxnId="{F8B4C45D-1AA3-46D9-B11D-F394E9AB031E}">
      <dgm:prSet/>
      <dgm:spPr/>
      <dgm:t>
        <a:bodyPr/>
        <a:lstStyle/>
        <a:p>
          <a:endParaRPr lang="en-US"/>
        </a:p>
      </dgm:t>
    </dgm:pt>
    <dgm:pt modelId="{02860ABE-F2E5-44E9-AF28-950F485840ED}" type="sibTrans" cxnId="{F8B4C45D-1AA3-46D9-B11D-F394E9AB031E}">
      <dgm:prSet/>
      <dgm:spPr/>
      <dgm:t>
        <a:bodyPr/>
        <a:lstStyle/>
        <a:p>
          <a:endParaRPr lang="en-US"/>
        </a:p>
      </dgm:t>
    </dgm:pt>
    <dgm:pt modelId="{F4FA106F-16D6-4EE9-A665-6C47B6802488}">
      <dgm:prSet phldrT="[Text]"/>
      <dgm:spPr/>
      <dgm:t>
        <a:bodyPr/>
        <a:lstStyle/>
        <a:p>
          <a:r>
            <a:rPr lang="en-US" dirty="0" smtClean="0"/>
            <a:t>Prepare outline of current program</a:t>
          </a:r>
          <a:endParaRPr lang="en-US" dirty="0"/>
        </a:p>
      </dgm:t>
    </dgm:pt>
    <dgm:pt modelId="{286F3DB9-F4C8-4259-9CB5-01EFAA1A8F42}" type="parTrans" cxnId="{7C84A5B0-34D7-4A23-9CC4-A2083266AA00}">
      <dgm:prSet/>
      <dgm:spPr/>
      <dgm:t>
        <a:bodyPr/>
        <a:lstStyle/>
        <a:p>
          <a:endParaRPr lang="en-US"/>
        </a:p>
      </dgm:t>
    </dgm:pt>
    <dgm:pt modelId="{5B0B2B19-3B70-41A4-972A-89E3C8C489FA}" type="sibTrans" cxnId="{7C84A5B0-34D7-4A23-9CC4-A2083266AA00}">
      <dgm:prSet/>
      <dgm:spPr/>
      <dgm:t>
        <a:bodyPr/>
        <a:lstStyle/>
        <a:p>
          <a:endParaRPr lang="en-US"/>
        </a:p>
      </dgm:t>
    </dgm:pt>
    <dgm:pt modelId="{CCCD421B-F42B-484B-AF74-1A3EBFC1E210}">
      <dgm:prSet phldrT="[Text]"/>
      <dgm:spPr/>
      <dgm:t>
        <a:bodyPr/>
        <a:lstStyle/>
        <a:p>
          <a:r>
            <a:rPr lang="en-US" dirty="0" smtClean="0"/>
            <a:t>Prepare broker questionnaire</a:t>
          </a:r>
          <a:endParaRPr lang="en-US" dirty="0"/>
        </a:p>
      </dgm:t>
    </dgm:pt>
    <dgm:pt modelId="{34A85B14-E9CD-4A0F-A6E7-EF6D2FC5257B}" type="parTrans" cxnId="{E4B1E32F-C979-4F8D-A167-DD342A517A7A}">
      <dgm:prSet/>
      <dgm:spPr/>
      <dgm:t>
        <a:bodyPr/>
        <a:lstStyle/>
        <a:p>
          <a:endParaRPr lang="en-US"/>
        </a:p>
      </dgm:t>
    </dgm:pt>
    <dgm:pt modelId="{5DA83B95-A6E9-4101-87C2-A10C1FDCD15C}" type="sibTrans" cxnId="{E4B1E32F-C979-4F8D-A167-DD342A517A7A}">
      <dgm:prSet/>
      <dgm:spPr/>
      <dgm:t>
        <a:bodyPr/>
        <a:lstStyle/>
        <a:p>
          <a:endParaRPr lang="en-US"/>
        </a:p>
      </dgm:t>
    </dgm:pt>
    <dgm:pt modelId="{997B22E2-328F-43A6-AA67-58471E28BF35}">
      <dgm:prSet phldrT="[Text]"/>
      <dgm:spPr/>
      <dgm:t>
        <a:bodyPr/>
        <a:lstStyle/>
        <a:p>
          <a:r>
            <a:rPr lang="en-US" dirty="0" smtClean="0"/>
            <a:t>Send package to brokers</a:t>
          </a:r>
          <a:endParaRPr lang="en-US" dirty="0"/>
        </a:p>
      </dgm:t>
    </dgm:pt>
    <dgm:pt modelId="{0178B17F-A65A-440C-9F53-07EAFD31AED3}" type="parTrans" cxnId="{9A578597-E4DC-4F8E-9ADC-C332144C24D1}">
      <dgm:prSet/>
      <dgm:spPr/>
      <dgm:t>
        <a:bodyPr/>
        <a:lstStyle/>
        <a:p>
          <a:endParaRPr lang="en-US"/>
        </a:p>
      </dgm:t>
    </dgm:pt>
    <dgm:pt modelId="{5342A284-A7D8-4F6B-9E79-413213E87BA4}" type="sibTrans" cxnId="{9A578597-E4DC-4F8E-9ADC-C332144C24D1}">
      <dgm:prSet/>
      <dgm:spPr/>
      <dgm:t>
        <a:bodyPr/>
        <a:lstStyle/>
        <a:p>
          <a:endParaRPr lang="en-US"/>
        </a:p>
      </dgm:t>
    </dgm:pt>
    <dgm:pt modelId="{EED5D24A-3356-494C-8B5F-133E4D15E863}">
      <dgm:prSet phldrT="[Text]"/>
      <dgm:spPr/>
      <dgm:t>
        <a:bodyPr/>
        <a:lstStyle/>
        <a:p>
          <a:r>
            <a:rPr lang="en-US" dirty="0" smtClean="0"/>
            <a:t>Schedule oral broker presentations</a:t>
          </a:r>
          <a:endParaRPr lang="en-US" dirty="0"/>
        </a:p>
      </dgm:t>
    </dgm:pt>
    <dgm:pt modelId="{F986BBCD-A698-4EED-88D8-A173CC95B772}" type="parTrans" cxnId="{61A9350B-60F6-471F-969B-EBE5C891D56C}">
      <dgm:prSet/>
      <dgm:spPr/>
      <dgm:t>
        <a:bodyPr/>
        <a:lstStyle/>
        <a:p>
          <a:endParaRPr lang="en-US"/>
        </a:p>
      </dgm:t>
    </dgm:pt>
    <dgm:pt modelId="{B143E792-B604-4A7B-A003-544D5732B94E}" type="sibTrans" cxnId="{61A9350B-60F6-471F-969B-EBE5C891D56C}">
      <dgm:prSet/>
      <dgm:spPr/>
      <dgm:t>
        <a:bodyPr/>
        <a:lstStyle/>
        <a:p>
          <a:endParaRPr lang="en-US"/>
        </a:p>
      </dgm:t>
    </dgm:pt>
    <dgm:pt modelId="{F6310BC7-FF03-49FF-829A-5291077C4300}">
      <dgm:prSet/>
      <dgm:spPr/>
      <dgm:t>
        <a:bodyPr/>
        <a:lstStyle/>
        <a:p>
          <a:r>
            <a:rPr lang="en-US" dirty="0" smtClean="0"/>
            <a:t>Review current exposures</a:t>
          </a:r>
          <a:endParaRPr lang="en-US" dirty="0"/>
        </a:p>
      </dgm:t>
    </dgm:pt>
    <dgm:pt modelId="{7DD9B2DC-112F-4EA9-A824-5E53F8FC7224}" type="parTrans" cxnId="{322703CD-0518-4571-B232-84CD6FA863B3}">
      <dgm:prSet/>
      <dgm:spPr/>
      <dgm:t>
        <a:bodyPr/>
        <a:lstStyle/>
        <a:p>
          <a:endParaRPr lang="en-US"/>
        </a:p>
      </dgm:t>
    </dgm:pt>
    <dgm:pt modelId="{18D0234C-256C-40B0-B52A-CA40D4BB9E62}" type="sibTrans" cxnId="{322703CD-0518-4571-B232-84CD6FA863B3}">
      <dgm:prSet/>
      <dgm:spPr/>
      <dgm:t>
        <a:bodyPr/>
        <a:lstStyle/>
        <a:p>
          <a:endParaRPr lang="en-US"/>
        </a:p>
      </dgm:t>
    </dgm:pt>
    <dgm:pt modelId="{E393DC40-192A-423D-821C-6ECD3FDF0CEB}">
      <dgm:prSet/>
      <dgm:spPr/>
      <dgm:t>
        <a:bodyPr/>
        <a:lstStyle/>
        <a:p>
          <a:r>
            <a:rPr lang="en-US" dirty="0" smtClean="0"/>
            <a:t>Establish parameters</a:t>
          </a:r>
          <a:endParaRPr lang="en-US" dirty="0"/>
        </a:p>
      </dgm:t>
    </dgm:pt>
    <dgm:pt modelId="{388AD819-B787-4F92-ADD3-911B403EA2BC}" type="parTrans" cxnId="{17D46EEC-967A-49DC-8AEC-0F9D3907491E}">
      <dgm:prSet/>
      <dgm:spPr/>
      <dgm:t>
        <a:bodyPr/>
        <a:lstStyle/>
        <a:p>
          <a:endParaRPr lang="en-US"/>
        </a:p>
      </dgm:t>
    </dgm:pt>
    <dgm:pt modelId="{3A4E371D-8414-461B-9058-F41C678093B6}" type="sibTrans" cxnId="{17D46EEC-967A-49DC-8AEC-0F9D3907491E}">
      <dgm:prSet/>
      <dgm:spPr/>
      <dgm:t>
        <a:bodyPr/>
        <a:lstStyle/>
        <a:p>
          <a:endParaRPr lang="en-US"/>
        </a:p>
      </dgm:t>
    </dgm:pt>
    <dgm:pt modelId="{6365E0D8-5B88-467A-A439-020F7494E3E5}">
      <dgm:prSet/>
      <dgm:spPr/>
      <dgm:t>
        <a:bodyPr/>
        <a:lstStyle/>
        <a:p>
          <a:r>
            <a:rPr lang="en-US" dirty="0" smtClean="0"/>
            <a:t>Client decision with </a:t>
          </a:r>
          <a:r>
            <a:rPr lang="en-US" dirty="0" err="1" smtClean="0"/>
            <a:t>McNeary</a:t>
          </a:r>
          <a:r>
            <a:rPr lang="en-US" dirty="0" smtClean="0"/>
            <a:t> input</a:t>
          </a:r>
          <a:endParaRPr lang="en-US" dirty="0"/>
        </a:p>
      </dgm:t>
    </dgm:pt>
    <dgm:pt modelId="{D1CFB1A4-9662-4AA2-95D3-1AFF75348A66}" type="parTrans" cxnId="{8AFF94D7-A250-49B3-9840-CC29A8E55277}">
      <dgm:prSet/>
      <dgm:spPr/>
      <dgm:t>
        <a:bodyPr/>
        <a:lstStyle/>
        <a:p>
          <a:endParaRPr lang="en-US"/>
        </a:p>
      </dgm:t>
    </dgm:pt>
    <dgm:pt modelId="{4B1F987F-1900-411A-9C17-65D704F3F456}" type="sibTrans" cxnId="{8AFF94D7-A250-49B3-9840-CC29A8E55277}">
      <dgm:prSet/>
      <dgm:spPr/>
      <dgm:t>
        <a:bodyPr/>
        <a:lstStyle/>
        <a:p>
          <a:endParaRPr lang="en-US"/>
        </a:p>
      </dgm:t>
    </dgm:pt>
    <dgm:pt modelId="{C0C167B4-7093-48D5-BF11-B4185F804E73}" type="pres">
      <dgm:prSet presAssocID="{F5647B08-E706-4E03-8CFB-987C9058DFA7}" presName="diagram" presStyleCnt="0">
        <dgm:presLayoutVars>
          <dgm:dir/>
          <dgm:resizeHandles val="exact"/>
        </dgm:presLayoutVars>
      </dgm:prSet>
      <dgm:spPr/>
      <dgm:t>
        <a:bodyPr/>
        <a:lstStyle/>
        <a:p>
          <a:endParaRPr lang="en-US"/>
        </a:p>
      </dgm:t>
    </dgm:pt>
    <dgm:pt modelId="{0CB4C4D5-8851-4909-A418-9AF6FB82BAD2}" type="pres">
      <dgm:prSet presAssocID="{69095102-D6EA-40B4-B95C-5312B22E6C2E}" presName="node" presStyleLbl="node1" presStyleIdx="0" presStyleCnt="8">
        <dgm:presLayoutVars>
          <dgm:bulletEnabled val="1"/>
        </dgm:presLayoutVars>
      </dgm:prSet>
      <dgm:spPr/>
      <dgm:t>
        <a:bodyPr/>
        <a:lstStyle/>
        <a:p>
          <a:endParaRPr lang="en-US"/>
        </a:p>
      </dgm:t>
    </dgm:pt>
    <dgm:pt modelId="{9154128E-2E47-44D5-B3B7-909489580D46}" type="pres">
      <dgm:prSet presAssocID="{02860ABE-F2E5-44E9-AF28-950F485840ED}" presName="sibTrans" presStyleCnt="0"/>
      <dgm:spPr/>
    </dgm:pt>
    <dgm:pt modelId="{463F2295-01CF-4CBA-B61F-24EB8D1B7CFB}" type="pres">
      <dgm:prSet presAssocID="{F4FA106F-16D6-4EE9-A665-6C47B6802488}" presName="node" presStyleLbl="node1" presStyleIdx="1" presStyleCnt="8">
        <dgm:presLayoutVars>
          <dgm:bulletEnabled val="1"/>
        </dgm:presLayoutVars>
      </dgm:prSet>
      <dgm:spPr/>
      <dgm:t>
        <a:bodyPr/>
        <a:lstStyle/>
        <a:p>
          <a:endParaRPr lang="en-US"/>
        </a:p>
      </dgm:t>
    </dgm:pt>
    <dgm:pt modelId="{78CB18CE-779C-4B12-BE03-89782AC5063A}" type="pres">
      <dgm:prSet presAssocID="{5B0B2B19-3B70-41A4-972A-89E3C8C489FA}" presName="sibTrans" presStyleCnt="0"/>
      <dgm:spPr/>
    </dgm:pt>
    <dgm:pt modelId="{9FE64052-4336-4E4B-A6F7-86215FEB0E02}" type="pres">
      <dgm:prSet presAssocID="{F6310BC7-FF03-49FF-829A-5291077C4300}" presName="node" presStyleLbl="node1" presStyleIdx="2" presStyleCnt="8">
        <dgm:presLayoutVars>
          <dgm:bulletEnabled val="1"/>
        </dgm:presLayoutVars>
      </dgm:prSet>
      <dgm:spPr/>
      <dgm:t>
        <a:bodyPr/>
        <a:lstStyle/>
        <a:p>
          <a:endParaRPr lang="en-US"/>
        </a:p>
      </dgm:t>
    </dgm:pt>
    <dgm:pt modelId="{FC3D78CA-58C1-4D61-ACF1-42D9DF8BC1F7}" type="pres">
      <dgm:prSet presAssocID="{18D0234C-256C-40B0-B52A-CA40D4BB9E62}" presName="sibTrans" presStyleCnt="0"/>
      <dgm:spPr/>
    </dgm:pt>
    <dgm:pt modelId="{E978D651-62A9-43FF-ACB7-2E09721AC65D}" type="pres">
      <dgm:prSet presAssocID="{E393DC40-192A-423D-821C-6ECD3FDF0CEB}" presName="node" presStyleLbl="node1" presStyleIdx="3" presStyleCnt="8">
        <dgm:presLayoutVars>
          <dgm:bulletEnabled val="1"/>
        </dgm:presLayoutVars>
      </dgm:prSet>
      <dgm:spPr/>
      <dgm:t>
        <a:bodyPr/>
        <a:lstStyle/>
        <a:p>
          <a:endParaRPr lang="en-US"/>
        </a:p>
      </dgm:t>
    </dgm:pt>
    <dgm:pt modelId="{F9906648-0748-4A52-B1C3-07EB70900226}" type="pres">
      <dgm:prSet presAssocID="{3A4E371D-8414-461B-9058-F41C678093B6}" presName="sibTrans" presStyleCnt="0"/>
      <dgm:spPr/>
    </dgm:pt>
    <dgm:pt modelId="{802DB0DE-8CE5-4946-9403-022B3D18FF80}" type="pres">
      <dgm:prSet presAssocID="{CCCD421B-F42B-484B-AF74-1A3EBFC1E210}" presName="node" presStyleLbl="node1" presStyleIdx="4" presStyleCnt="8">
        <dgm:presLayoutVars>
          <dgm:bulletEnabled val="1"/>
        </dgm:presLayoutVars>
      </dgm:prSet>
      <dgm:spPr/>
      <dgm:t>
        <a:bodyPr/>
        <a:lstStyle/>
        <a:p>
          <a:endParaRPr lang="en-US"/>
        </a:p>
      </dgm:t>
    </dgm:pt>
    <dgm:pt modelId="{90F440AE-A272-4C71-996D-754A2D085D05}" type="pres">
      <dgm:prSet presAssocID="{5DA83B95-A6E9-4101-87C2-A10C1FDCD15C}" presName="sibTrans" presStyleCnt="0"/>
      <dgm:spPr/>
    </dgm:pt>
    <dgm:pt modelId="{87ADDAE3-FF32-44FE-9E15-053D4B86680C}" type="pres">
      <dgm:prSet presAssocID="{997B22E2-328F-43A6-AA67-58471E28BF35}" presName="node" presStyleLbl="node1" presStyleIdx="5" presStyleCnt="8">
        <dgm:presLayoutVars>
          <dgm:bulletEnabled val="1"/>
        </dgm:presLayoutVars>
      </dgm:prSet>
      <dgm:spPr/>
      <dgm:t>
        <a:bodyPr/>
        <a:lstStyle/>
        <a:p>
          <a:endParaRPr lang="en-US"/>
        </a:p>
      </dgm:t>
    </dgm:pt>
    <dgm:pt modelId="{81F9F9AB-6A99-42FC-B321-4FE64764BF56}" type="pres">
      <dgm:prSet presAssocID="{5342A284-A7D8-4F6B-9E79-413213E87BA4}" presName="sibTrans" presStyleCnt="0"/>
      <dgm:spPr/>
    </dgm:pt>
    <dgm:pt modelId="{4F278856-2996-4B32-9FE4-1A59355B4003}" type="pres">
      <dgm:prSet presAssocID="{EED5D24A-3356-494C-8B5F-133E4D15E863}" presName="node" presStyleLbl="node1" presStyleIdx="6" presStyleCnt="8">
        <dgm:presLayoutVars>
          <dgm:bulletEnabled val="1"/>
        </dgm:presLayoutVars>
      </dgm:prSet>
      <dgm:spPr/>
      <dgm:t>
        <a:bodyPr/>
        <a:lstStyle/>
        <a:p>
          <a:endParaRPr lang="en-US"/>
        </a:p>
      </dgm:t>
    </dgm:pt>
    <dgm:pt modelId="{B739DCEC-5568-4F3C-A223-C01C81812DAE}" type="pres">
      <dgm:prSet presAssocID="{B143E792-B604-4A7B-A003-544D5732B94E}" presName="sibTrans" presStyleCnt="0"/>
      <dgm:spPr/>
    </dgm:pt>
    <dgm:pt modelId="{49A7961E-3D9B-422F-B485-3D939482028A}" type="pres">
      <dgm:prSet presAssocID="{6365E0D8-5B88-467A-A439-020F7494E3E5}" presName="node" presStyleLbl="node1" presStyleIdx="7" presStyleCnt="8">
        <dgm:presLayoutVars>
          <dgm:bulletEnabled val="1"/>
        </dgm:presLayoutVars>
      </dgm:prSet>
      <dgm:spPr/>
      <dgm:t>
        <a:bodyPr/>
        <a:lstStyle/>
        <a:p>
          <a:endParaRPr lang="en-US"/>
        </a:p>
      </dgm:t>
    </dgm:pt>
  </dgm:ptLst>
  <dgm:cxnLst>
    <dgm:cxn modelId="{F4714F44-3E87-4787-BCA5-89DC594A6046}" type="presOf" srcId="{EED5D24A-3356-494C-8B5F-133E4D15E863}" destId="{4F278856-2996-4B32-9FE4-1A59355B4003}" srcOrd="0" destOrd="0" presId="urn:microsoft.com/office/officeart/2005/8/layout/default"/>
    <dgm:cxn modelId="{8AFF94D7-A250-49B3-9840-CC29A8E55277}" srcId="{F5647B08-E706-4E03-8CFB-987C9058DFA7}" destId="{6365E0D8-5B88-467A-A439-020F7494E3E5}" srcOrd="7" destOrd="0" parTransId="{D1CFB1A4-9662-4AA2-95D3-1AFF75348A66}" sibTransId="{4B1F987F-1900-411A-9C17-65D704F3F456}"/>
    <dgm:cxn modelId="{85D2D089-373B-4ADB-8381-752A4DC87D25}" type="presOf" srcId="{6365E0D8-5B88-467A-A439-020F7494E3E5}" destId="{49A7961E-3D9B-422F-B485-3D939482028A}" srcOrd="0" destOrd="0" presId="urn:microsoft.com/office/officeart/2005/8/layout/default"/>
    <dgm:cxn modelId="{8F50238A-7F5F-43F9-B03B-A434809D5FF9}" type="presOf" srcId="{E393DC40-192A-423D-821C-6ECD3FDF0CEB}" destId="{E978D651-62A9-43FF-ACB7-2E09721AC65D}" srcOrd="0" destOrd="0" presId="urn:microsoft.com/office/officeart/2005/8/layout/default"/>
    <dgm:cxn modelId="{8696AF17-0577-4DA7-8170-A31152085D1E}" type="presOf" srcId="{CCCD421B-F42B-484B-AF74-1A3EBFC1E210}" destId="{802DB0DE-8CE5-4946-9403-022B3D18FF80}" srcOrd="0" destOrd="0" presId="urn:microsoft.com/office/officeart/2005/8/layout/default"/>
    <dgm:cxn modelId="{61A9350B-60F6-471F-969B-EBE5C891D56C}" srcId="{F5647B08-E706-4E03-8CFB-987C9058DFA7}" destId="{EED5D24A-3356-494C-8B5F-133E4D15E863}" srcOrd="6" destOrd="0" parTransId="{F986BBCD-A698-4EED-88D8-A173CC95B772}" sibTransId="{B143E792-B604-4A7B-A003-544D5732B94E}"/>
    <dgm:cxn modelId="{49A1FBCF-7AA2-4281-BC7C-55A4F93144E9}" type="presOf" srcId="{997B22E2-328F-43A6-AA67-58471E28BF35}" destId="{87ADDAE3-FF32-44FE-9E15-053D4B86680C}" srcOrd="0" destOrd="0" presId="urn:microsoft.com/office/officeart/2005/8/layout/default"/>
    <dgm:cxn modelId="{E4B1E32F-C979-4F8D-A167-DD342A517A7A}" srcId="{F5647B08-E706-4E03-8CFB-987C9058DFA7}" destId="{CCCD421B-F42B-484B-AF74-1A3EBFC1E210}" srcOrd="4" destOrd="0" parTransId="{34A85B14-E9CD-4A0F-A6E7-EF6D2FC5257B}" sibTransId="{5DA83B95-A6E9-4101-87C2-A10C1FDCD15C}"/>
    <dgm:cxn modelId="{7C84A5B0-34D7-4A23-9CC4-A2083266AA00}" srcId="{F5647B08-E706-4E03-8CFB-987C9058DFA7}" destId="{F4FA106F-16D6-4EE9-A665-6C47B6802488}" srcOrd="1" destOrd="0" parTransId="{286F3DB9-F4C8-4259-9CB5-01EFAA1A8F42}" sibTransId="{5B0B2B19-3B70-41A4-972A-89E3C8C489FA}"/>
    <dgm:cxn modelId="{F8B4C45D-1AA3-46D9-B11D-F394E9AB031E}" srcId="{F5647B08-E706-4E03-8CFB-987C9058DFA7}" destId="{69095102-D6EA-40B4-B95C-5312B22E6C2E}" srcOrd="0" destOrd="0" parTransId="{994BDC55-5F45-47A4-A367-000B77C389C9}" sibTransId="{02860ABE-F2E5-44E9-AF28-950F485840ED}"/>
    <dgm:cxn modelId="{1169E5F7-61F8-4BCF-A111-E7C6F87E6F71}" type="presOf" srcId="{F6310BC7-FF03-49FF-829A-5291077C4300}" destId="{9FE64052-4336-4E4B-A6F7-86215FEB0E02}" srcOrd="0" destOrd="0" presId="urn:microsoft.com/office/officeart/2005/8/layout/default"/>
    <dgm:cxn modelId="{1A8E4063-0439-45A5-90F1-C6C6B25968D0}" type="presOf" srcId="{69095102-D6EA-40B4-B95C-5312B22E6C2E}" destId="{0CB4C4D5-8851-4909-A418-9AF6FB82BAD2}" srcOrd="0" destOrd="0" presId="urn:microsoft.com/office/officeart/2005/8/layout/default"/>
    <dgm:cxn modelId="{9A578597-E4DC-4F8E-9ADC-C332144C24D1}" srcId="{F5647B08-E706-4E03-8CFB-987C9058DFA7}" destId="{997B22E2-328F-43A6-AA67-58471E28BF35}" srcOrd="5" destOrd="0" parTransId="{0178B17F-A65A-440C-9F53-07EAFD31AED3}" sibTransId="{5342A284-A7D8-4F6B-9E79-413213E87BA4}"/>
    <dgm:cxn modelId="{DC2182F6-63D2-4BAC-AF41-B26C772B6F83}" type="presOf" srcId="{F5647B08-E706-4E03-8CFB-987C9058DFA7}" destId="{C0C167B4-7093-48D5-BF11-B4185F804E73}" srcOrd="0" destOrd="0" presId="urn:microsoft.com/office/officeart/2005/8/layout/default"/>
    <dgm:cxn modelId="{17D46EEC-967A-49DC-8AEC-0F9D3907491E}" srcId="{F5647B08-E706-4E03-8CFB-987C9058DFA7}" destId="{E393DC40-192A-423D-821C-6ECD3FDF0CEB}" srcOrd="3" destOrd="0" parTransId="{388AD819-B787-4F92-ADD3-911B403EA2BC}" sibTransId="{3A4E371D-8414-461B-9058-F41C678093B6}"/>
    <dgm:cxn modelId="{B42171C5-5099-4C8E-910E-94EF8443AC5D}" type="presOf" srcId="{F4FA106F-16D6-4EE9-A665-6C47B6802488}" destId="{463F2295-01CF-4CBA-B61F-24EB8D1B7CFB}" srcOrd="0" destOrd="0" presId="urn:microsoft.com/office/officeart/2005/8/layout/default"/>
    <dgm:cxn modelId="{322703CD-0518-4571-B232-84CD6FA863B3}" srcId="{F5647B08-E706-4E03-8CFB-987C9058DFA7}" destId="{F6310BC7-FF03-49FF-829A-5291077C4300}" srcOrd="2" destOrd="0" parTransId="{7DD9B2DC-112F-4EA9-A824-5E53F8FC7224}" sibTransId="{18D0234C-256C-40B0-B52A-CA40D4BB9E62}"/>
    <dgm:cxn modelId="{C92A3591-DD8F-46EA-843C-22B2BA608057}" type="presParOf" srcId="{C0C167B4-7093-48D5-BF11-B4185F804E73}" destId="{0CB4C4D5-8851-4909-A418-9AF6FB82BAD2}" srcOrd="0" destOrd="0" presId="urn:microsoft.com/office/officeart/2005/8/layout/default"/>
    <dgm:cxn modelId="{F6127BA2-6023-402E-B4FF-E314D8DF4B02}" type="presParOf" srcId="{C0C167B4-7093-48D5-BF11-B4185F804E73}" destId="{9154128E-2E47-44D5-B3B7-909489580D46}" srcOrd="1" destOrd="0" presId="urn:microsoft.com/office/officeart/2005/8/layout/default"/>
    <dgm:cxn modelId="{62DE6D52-A61E-4FC4-9D02-3EB3332DE8DA}" type="presParOf" srcId="{C0C167B4-7093-48D5-BF11-B4185F804E73}" destId="{463F2295-01CF-4CBA-B61F-24EB8D1B7CFB}" srcOrd="2" destOrd="0" presId="urn:microsoft.com/office/officeart/2005/8/layout/default"/>
    <dgm:cxn modelId="{F4DA457E-BC8B-4DE2-8813-CA17DE2307A4}" type="presParOf" srcId="{C0C167B4-7093-48D5-BF11-B4185F804E73}" destId="{78CB18CE-779C-4B12-BE03-89782AC5063A}" srcOrd="3" destOrd="0" presId="urn:microsoft.com/office/officeart/2005/8/layout/default"/>
    <dgm:cxn modelId="{4C0CBB21-530C-40D3-BEB2-52A8740AB404}" type="presParOf" srcId="{C0C167B4-7093-48D5-BF11-B4185F804E73}" destId="{9FE64052-4336-4E4B-A6F7-86215FEB0E02}" srcOrd="4" destOrd="0" presId="urn:microsoft.com/office/officeart/2005/8/layout/default"/>
    <dgm:cxn modelId="{C5FB6864-3EB9-41E8-9E56-00BB41B4197E}" type="presParOf" srcId="{C0C167B4-7093-48D5-BF11-B4185F804E73}" destId="{FC3D78CA-58C1-4D61-ACF1-42D9DF8BC1F7}" srcOrd="5" destOrd="0" presId="urn:microsoft.com/office/officeart/2005/8/layout/default"/>
    <dgm:cxn modelId="{81BBEB2D-71E0-44DF-9295-05D796C3D19F}" type="presParOf" srcId="{C0C167B4-7093-48D5-BF11-B4185F804E73}" destId="{E978D651-62A9-43FF-ACB7-2E09721AC65D}" srcOrd="6" destOrd="0" presId="urn:microsoft.com/office/officeart/2005/8/layout/default"/>
    <dgm:cxn modelId="{4F610591-14B8-4C3B-81CC-0EDD0BCCA709}" type="presParOf" srcId="{C0C167B4-7093-48D5-BF11-B4185F804E73}" destId="{F9906648-0748-4A52-B1C3-07EB70900226}" srcOrd="7" destOrd="0" presId="urn:microsoft.com/office/officeart/2005/8/layout/default"/>
    <dgm:cxn modelId="{B695E3E6-C262-4EDA-AE66-1608A6378F12}" type="presParOf" srcId="{C0C167B4-7093-48D5-BF11-B4185F804E73}" destId="{802DB0DE-8CE5-4946-9403-022B3D18FF80}" srcOrd="8" destOrd="0" presId="urn:microsoft.com/office/officeart/2005/8/layout/default"/>
    <dgm:cxn modelId="{6CF4D41B-5E9E-4BA5-8684-67743CA0228D}" type="presParOf" srcId="{C0C167B4-7093-48D5-BF11-B4185F804E73}" destId="{90F440AE-A272-4C71-996D-754A2D085D05}" srcOrd="9" destOrd="0" presId="urn:microsoft.com/office/officeart/2005/8/layout/default"/>
    <dgm:cxn modelId="{DD6F81B8-62A5-4108-BCC8-33D03431C592}" type="presParOf" srcId="{C0C167B4-7093-48D5-BF11-B4185F804E73}" destId="{87ADDAE3-FF32-44FE-9E15-053D4B86680C}" srcOrd="10" destOrd="0" presId="urn:microsoft.com/office/officeart/2005/8/layout/default"/>
    <dgm:cxn modelId="{6C3A5748-4FB5-4239-8A04-84D8D2F15534}" type="presParOf" srcId="{C0C167B4-7093-48D5-BF11-B4185F804E73}" destId="{81F9F9AB-6A99-42FC-B321-4FE64764BF56}" srcOrd="11" destOrd="0" presId="urn:microsoft.com/office/officeart/2005/8/layout/default"/>
    <dgm:cxn modelId="{811A7D0A-EEE4-4162-AB3D-1C680C63A92A}" type="presParOf" srcId="{C0C167B4-7093-48D5-BF11-B4185F804E73}" destId="{4F278856-2996-4B32-9FE4-1A59355B4003}" srcOrd="12" destOrd="0" presId="urn:microsoft.com/office/officeart/2005/8/layout/default"/>
    <dgm:cxn modelId="{75E61C62-DA60-42AB-8DD4-89EED12EE1B8}" type="presParOf" srcId="{C0C167B4-7093-48D5-BF11-B4185F804E73}" destId="{B739DCEC-5568-4F3C-A223-C01C81812DAE}" srcOrd="13" destOrd="0" presId="urn:microsoft.com/office/officeart/2005/8/layout/default"/>
    <dgm:cxn modelId="{29390A06-D010-4AB1-9E92-17AD2B047FC0}" type="presParOf" srcId="{C0C167B4-7093-48D5-BF11-B4185F804E73}" destId="{49A7961E-3D9B-422F-B485-3D939482028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647B08-E706-4E03-8CFB-987C9058DFA7}"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69095102-D6EA-40B4-B95C-5312B22E6C2E}">
      <dgm:prSet phldrT="[Text]"/>
      <dgm:spPr/>
      <dgm:t>
        <a:bodyPr/>
        <a:lstStyle/>
        <a:p>
          <a:r>
            <a:rPr lang="en-US" dirty="0" smtClean="0"/>
            <a:t>Identify qualified potential TPA’s</a:t>
          </a:r>
          <a:endParaRPr lang="en-US" dirty="0"/>
        </a:p>
      </dgm:t>
    </dgm:pt>
    <dgm:pt modelId="{994BDC55-5F45-47A4-A367-000B77C389C9}" type="parTrans" cxnId="{F8B4C45D-1AA3-46D9-B11D-F394E9AB031E}">
      <dgm:prSet/>
      <dgm:spPr/>
      <dgm:t>
        <a:bodyPr/>
        <a:lstStyle/>
        <a:p>
          <a:endParaRPr lang="en-US"/>
        </a:p>
      </dgm:t>
    </dgm:pt>
    <dgm:pt modelId="{02860ABE-F2E5-44E9-AF28-950F485840ED}" type="sibTrans" cxnId="{F8B4C45D-1AA3-46D9-B11D-F394E9AB031E}">
      <dgm:prSet/>
      <dgm:spPr/>
      <dgm:t>
        <a:bodyPr/>
        <a:lstStyle/>
        <a:p>
          <a:endParaRPr lang="en-US"/>
        </a:p>
      </dgm:t>
    </dgm:pt>
    <dgm:pt modelId="{F4FA106F-16D6-4EE9-A665-6C47B6802488}">
      <dgm:prSet phldrT="[Text]"/>
      <dgm:spPr/>
      <dgm:t>
        <a:bodyPr/>
        <a:lstStyle/>
        <a:p>
          <a:r>
            <a:rPr lang="en-US" dirty="0" smtClean="0"/>
            <a:t>Prepare outline of current program &amp; review selected claim files for best practices</a:t>
          </a:r>
          <a:endParaRPr lang="en-US" dirty="0"/>
        </a:p>
      </dgm:t>
    </dgm:pt>
    <dgm:pt modelId="{286F3DB9-F4C8-4259-9CB5-01EFAA1A8F42}" type="parTrans" cxnId="{7C84A5B0-34D7-4A23-9CC4-A2083266AA00}">
      <dgm:prSet/>
      <dgm:spPr/>
      <dgm:t>
        <a:bodyPr/>
        <a:lstStyle/>
        <a:p>
          <a:endParaRPr lang="en-US"/>
        </a:p>
      </dgm:t>
    </dgm:pt>
    <dgm:pt modelId="{5B0B2B19-3B70-41A4-972A-89E3C8C489FA}" type="sibTrans" cxnId="{7C84A5B0-34D7-4A23-9CC4-A2083266AA00}">
      <dgm:prSet/>
      <dgm:spPr/>
      <dgm:t>
        <a:bodyPr/>
        <a:lstStyle/>
        <a:p>
          <a:endParaRPr lang="en-US"/>
        </a:p>
      </dgm:t>
    </dgm:pt>
    <dgm:pt modelId="{CCCD421B-F42B-484B-AF74-1A3EBFC1E210}">
      <dgm:prSet phldrT="[Text]"/>
      <dgm:spPr/>
      <dgm:t>
        <a:bodyPr/>
        <a:lstStyle/>
        <a:p>
          <a:r>
            <a:rPr lang="en-US" dirty="0" smtClean="0"/>
            <a:t>Prepare TPA questionnaire</a:t>
          </a:r>
          <a:endParaRPr lang="en-US" dirty="0"/>
        </a:p>
      </dgm:t>
    </dgm:pt>
    <dgm:pt modelId="{34A85B14-E9CD-4A0F-A6E7-EF6D2FC5257B}" type="parTrans" cxnId="{E4B1E32F-C979-4F8D-A167-DD342A517A7A}">
      <dgm:prSet/>
      <dgm:spPr/>
      <dgm:t>
        <a:bodyPr/>
        <a:lstStyle/>
        <a:p>
          <a:endParaRPr lang="en-US"/>
        </a:p>
      </dgm:t>
    </dgm:pt>
    <dgm:pt modelId="{5DA83B95-A6E9-4101-87C2-A10C1FDCD15C}" type="sibTrans" cxnId="{E4B1E32F-C979-4F8D-A167-DD342A517A7A}">
      <dgm:prSet/>
      <dgm:spPr/>
      <dgm:t>
        <a:bodyPr/>
        <a:lstStyle/>
        <a:p>
          <a:endParaRPr lang="en-US"/>
        </a:p>
      </dgm:t>
    </dgm:pt>
    <dgm:pt modelId="{997B22E2-328F-43A6-AA67-58471E28BF35}">
      <dgm:prSet phldrT="[Text]"/>
      <dgm:spPr/>
      <dgm:t>
        <a:bodyPr/>
        <a:lstStyle/>
        <a:p>
          <a:r>
            <a:rPr lang="en-US" dirty="0" smtClean="0"/>
            <a:t>Send package to TPAs</a:t>
          </a:r>
          <a:endParaRPr lang="en-US" dirty="0"/>
        </a:p>
      </dgm:t>
    </dgm:pt>
    <dgm:pt modelId="{0178B17F-A65A-440C-9F53-07EAFD31AED3}" type="parTrans" cxnId="{9A578597-E4DC-4F8E-9ADC-C332144C24D1}">
      <dgm:prSet/>
      <dgm:spPr/>
      <dgm:t>
        <a:bodyPr/>
        <a:lstStyle/>
        <a:p>
          <a:endParaRPr lang="en-US"/>
        </a:p>
      </dgm:t>
    </dgm:pt>
    <dgm:pt modelId="{5342A284-A7D8-4F6B-9E79-413213E87BA4}" type="sibTrans" cxnId="{9A578597-E4DC-4F8E-9ADC-C332144C24D1}">
      <dgm:prSet/>
      <dgm:spPr/>
      <dgm:t>
        <a:bodyPr/>
        <a:lstStyle/>
        <a:p>
          <a:endParaRPr lang="en-US"/>
        </a:p>
      </dgm:t>
    </dgm:pt>
    <dgm:pt modelId="{EED5D24A-3356-494C-8B5F-133E4D15E863}">
      <dgm:prSet phldrT="[Text]"/>
      <dgm:spPr/>
      <dgm:t>
        <a:bodyPr/>
        <a:lstStyle/>
        <a:p>
          <a:r>
            <a:rPr lang="en-US" dirty="0" smtClean="0"/>
            <a:t>Schedule oral presentations</a:t>
          </a:r>
          <a:endParaRPr lang="en-US" dirty="0"/>
        </a:p>
      </dgm:t>
    </dgm:pt>
    <dgm:pt modelId="{F986BBCD-A698-4EED-88D8-A173CC95B772}" type="parTrans" cxnId="{61A9350B-60F6-471F-969B-EBE5C891D56C}">
      <dgm:prSet/>
      <dgm:spPr/>
      <dgm:t>
        <a:bodyPr/>
        <a:lstStyle/>
        <a:p>
          <a:endParaRPr lang="en-US"/>
        </a:p>
      </dgm:t>
    </dgm:pt>
    <dgm:pt modelId="{B143E792-B604-4A7B-A003-544D5732B94E}" type="sibTrans" cxnId="{61A9350B-60F6-471F-969B-EBE5C891D56C}">
      <dgm:prSet/>
      <dgm:spPr/>
      <dgm:t>
        <a:bodyPr/>
        <a:lstStyle/>
        <a:p>
          <a:endParaRPr lang="en-US"/>
        </a:p>
      </dgm:t>
    </dgm:pt>
    <dgm:pt modelId="{F6310BC7-FF03-49FF-829A-5291077C4300}">
      <dgm:prSet/>
      <dgm:spPr/>
      <dgm:t>
        <a:bodyPr/>
        <a:lstStyle/>
        <a:p>
          <a:r>
            <a:rPr lang="en-US" dirty="0" smtClean="0"/>
            <a:t>Review historical claims date</a:t>
          </a:r>
          <a:endParaRPr lang="en-US" dirty="0"/>
        </a:p>
      </dgm:t>
    </dgm:pt>
    <dgm:pt modelId="{7DD9B2DC-112F-4EA9-A824-5E53F8FC7224}" type="parTrans" cxnId="{322703CD-0518-4571-B232-84CD6FA863B3}">
      <dgm:prSet/>
      <dgm:spPr/>
      <dgm:t>
        <a:bodyPr/>
        <a:lstStyle/>
        <a:p>
          <a:endParaRPr lang="en-US"/>
        </a:p>
      </dgm:t>
    </dgm:pt>
    <dgm:pt modelId="{18D0234C-256C-40B0-B52A-CA40D4BB9E62}" type="sibTrans" cxnId="{322703CD-0518-4571-B232-84CD6FA863B3}">
      <dgm:prSet/>
      <dgm:spPr/>
      <dgm:t>
        <a:bodyPr/>
        <a:lstStyle/>
        <a:p>
          <a:endParaRPr lang="en-US"/>
        </a:p>
      </dgm:t>
    </dgm:pt>
    <dgm:pt modelId="{E393DC40-192A-423D-821C-6ECD3FDF0CEB}">
      <dgm:prSet/>
      <dgm:spPr/>
      <dgm:t>
        <a:bodyPr/>
        <a:lstStyle/>
        <a:p>
          <a:r>
            <a:rPr lang="en-US" dirty="0" smtClean="0"/>
            <a:t>Establish parameters</a:t>
          </a:r>
          <a:endParaRPr lang="en-US" dirty="0"/>
        </a:p>
      </dgm:t>
    </dgm:pt>
    <dgm:pt modelId="{388AD819-B787-4F92-ADD3-911B403EA2BC}" type="parTrans" cxnId="{17D46EEC-967A-49DC-8AEC-0F9D3907491E}">
      <dgm:prSet/>
      <dgm:spPr/>
      <dgm:t>
        <a:bodyPr/>
        <a:lstStyle/>
        <a:p>
          <a:endParaRPr lang="en-US"/>
        </a:p>
      </dgm:t>
    </dgm:pt>
    <dgm:pt modelId="{3A4E371D-8414-461B-9058-F41C678093B6}" type="sibTrans" cxnId="{17D46EEC-967A-49DC-8AEC-0F9D3907491E}">
      <dgm:prSet/>
      <dgm:spPr/>
      <dgm:t>
        <a:bodyPr/>
        <a:lstStyle/>
        <a:p>
          <a:endParaRPr lang="en-US"/>
        </a:p>
      </dgm:t>
    </dgm:pt>
    <dgm:pt modelId="{6365E0D8-5B88-467A-A439-020F7494E3E5}">
      <dgm:prSet/>
      <dgm:spPr/>
      <dgm:t>
        <a:bodyPr/>
        <a:lstStyle/>
        <a:p>
          <a:r>
            <a:rPr lang="en-US" dirty="0" smtClean="0"/>
            <a:t>Client decision with </a:t>
          </a:r>
          <a:r>
            <a:rPr lang="en-US" dirty="0" err="1" smtClean="0"/>
            <a:t>McNeary</a:t>
          </a:r>
          <a:r>
            <a:rPr lang="en-US" dirty="0" smtClean="0"/>
            <a:t> input</a:t>
          </a:r>
          <a:endParaRPr lang="en-US" dirty="0"/>
        </a:p>
      </dgm:t>
    </dgm:pt>
    <dgm:pt modelId="{D1CFB1A4-9662-4AA2-95D3-1AFF75348A66}" type="parTrans" cxnId="{8AFF94D7-A250-49B3-9840-CC29A8E55277}">
      <dgm:prSet/>
      <dgm:spPr/>
      <dgm:t>
        <a:bodyPr/>
        <a:lstStyle/>
        <a:p>
          <a:endParaRPr lang="en-US"/>
        </a:p>
      </dgm:t>
    </dgm:pt>
    <dgm:pt modelId="{4B1F987F-1900-411A-9C17-65D704F3F456}" type="sibTrans" cxnId="{8AFF94D7-A250-49B3-9840-CC29A8E55277}">
      <dgm:prSet/>
      <dgm:spPr/>
      <dgm:t>
        <a:bodyPr/>
        <a:lstStyle/>
        <a:p>
          <a:endParaRPr lang="en-US"/>
        </a:p>
      </dgm:t>
    </dgm:pt>
    <dgm:pt modelId="{C0C167B4-7093-48D5-BF11-B4185F804E73}" type="pres">
      <dgm:prSet presAssocID="{F5647B08-E706-4E03-8CFB-987C9058DFA7}" presName="diagram" presStyleCnt="0">
        <dgm:presLayoutVars>
          <dgm:dir/>
          <dgm:resizeHandles val="exact"/>
        </dgm:presLayoutVars>
      </dgm:prSet>
      <dgm:spPr/>
      <dgm:t>
        <a:bodyPr/>
        <a:lstStyle/>
        <a:p>
          <a:endParaRPr lang="en-US"/>
        </a:p>
      </dgm:t>
    </dgm:pt>
    <dgm:pt modelId="{0CB4C4D5-8851-4909-A418-9AF6FB82BAD2}" type="pres">
      <dgm:prSet presAssocID="{69095102-D6EA-40B4-B95C-5312B22E6C2E}" presName="node" presStyleLbl="node1" presStyleIdx="0" presStyleCnt="8">
        <dgm:presLayoutVars>
          <dgm:bulletEnabled val="1"/>
        </dgm:presLayoutVars>
      </dgm:prSet>
      <dgm:spPr/>
      <dgm:t>
        <a:bodyPr/>
        <a:lstStyle/>
        <a:p>
          <a:endParaRPr lang="en-US"/>
        </a:p>
      </dgm:t>
    </dgm:pt>
    <dgm:pt modelId="{9154128E-2E47-44D5-B3B7-909489580D46}" type="pres">
      <dgm:prSet presAssocID="{02860ABE-F2E5-44E9-AF28-950F485840ED}" presName="sibTrans" presStyleCnt="0"/>
      <dgm:spPr/>
    </dgm:pt>
    <dgm:pt modelId="{463F2295-01CF-4CBA-B61F-24EB8D1B7CFB}" type="pres">
      <dgm:prSet presAssocID="{F4FA106F-16D6-4EE9-A665-6C47B6802488}" presName="node" presStyleLbl="node1" presStyleIdx="1" presStyleCnt="8">
        <dgm:presLayoutVars>
          <dgm:bulletEnabled val="1"/>
        </dgm:presLayoutVars>
      </dgm:prSet>
      <dgm:spPr/>
      <dgm:t>
        <a:bodyPr/>
        <a:lstStyle/>
        <a:p>
          <a:endParaRPr lang="en-US"/>
        </a:p>
      </dgm:t>
    </dgm:pt>
    <dgm:pt modelId="{78CB18CE-779C-4B12-BE03-89782AC5063A}" type="pres">
      <dgm:prSet presAssocID="{5B0B2B19-3B70-41A4-972A-89E3C8C489FA}" presName="sibTrans" presStyleCnt="0"/>
      <dgm:spPr/>
    </dgm:pt>
    <dgm:pt modelId="{9FE64052-4336-4E4B-A6F7-86215FEB0E02}" type="pres">
      <dgm:prSet presAssocID="{F6310BC7-FF03-49FF-829A-5291077C4300}" presName="node" presStyleLbl="node1" presStyleIdx="2" presStyleCnt="8">
        <dgm:presLayoutVars>
          <dgm:bulletEnabled val="1"/>
        </dgm:presLayoutVars>
      </dgm:prSet>
      <dgm:spPr/>
      <dgm:t>
        <a:bodyPr/>
        <a:lstStyle/>
        <a:p>
          <a:endParaRPr lang="en-US"/>
        </a:p>
      </dgm:t>
    </dgm:pt>
    <dgm:pt modelId="{FC3D78CA-58C1-4D61-ACF1-42D9DF8BC1F7}" type="pres">
      <dgm:prSet presAssocID="{18D0234C-256C-40B0-B52A-CA40D4BB9E62}" presName="sibTrans" presStyleCnt="0"/>
      <dgm:spPr/>
    </dgm:pt>
    <dgm:pt modelId="{E978D651-62A9-43FF-ACB7-2E09721AC65D}" type="pres">
      <dgm:prSet presAssocID="{E393DC40-192A-423D-821C-6ECD3FDF0CEB}" presName="node" presStyleLbl="node1" presStyleIdx="3" presStyleCnt="8">
        <dgm:presLayoutVars>
          <dgm:bulletEnabled val="1"/>
        </dgm:presLayoutVars>
      </dgm:prSet>
      <dgm:spPr/>
      <dgm:t>
        <a:bodyPr/>
        <a:lstStyle/>
        <a:p>
          <a:endParaRPr lang="en-US"/>
        </a:p>
      </dgm:t>
    </dgm:pt>
    <dgm:pt modelId="{F9906648-0748-4A52-B1C3-07EB70900226}" type="pres">
      <dgm:prSet presAssocID="{3A4E371D-8414-461B-9058-F41C678093B6}" presName="sibTrans" presStyleCnt="0"/>
      <dgm:spPr/>
    </dgm:pt>
    <dgm:pt modelId="{802DB0DE-8CE5-4946-9403-022B3D18FF80}" type="pres">
      <dgm:prSet presAssocID="{CCCD421B-F42B-484B-AF74-1A3EBFC1E210}" presName="node" presStyleLbl="node1" presStyleIdx="4" presStyleCnt="8">
        <dgm:presLayoutVars>
          <dgm:bulletEnabled val="1"/>
        </dgm:presLayoutVars>
      </dgm:prSet>
      <dgm:spPr/>
      <dgm:t>
        <a:bodyPr/>
        <a:lstStyle/>
        <a:p>
          <a:endParaRPr lang="en-US"/>
        </a:p>
      </dgm:t>
    </dgm:pt>
    <dgm:pt modelId="{90F440AE-A272-4C71-996D-754A2D085D05}" type="pres">
      <dgm:prSet presAssocID="{5DA83B95-A6E9-4101-87C2-A10C1FDCD15C}" presName="sibTrans" presStyleCnt="0"/>
      <dgm:spPr/>
    </dgm:pt>
    <dgm:pt modelId="{87ADDAE3-FF32-44FE-9E15-053D4B86680C}" type="pres">
      <dgm:prSet presAssocID="{997B22E2-328F-43A6-AA67-58471E28BF35}" presName="node" presStyleLbl="node1" presStyleIdx="5" presStyleCnt="8">
        <dgm:presLayoutVars>
          <dgm:bulletEnabled val="1"/>
        </dgm:presLayoutVars>
      </dgm:prSet>
      <dgm:spPr/>
      <dgm:t>
        <a:bodyPr/>
        <a:lstStyle/>
        <a:p>
          <a:endParaRPr lang="en-US"/>
        </a:p>
      </dgm:t>
    </dgm:pt>
    <dgm:pt modelId="{81F9F9AB-6A99-42FC-B321-4FE64764BF56}" type="pres">
      <dgm:prSet presAssocID="{5342A284-A7D8-4F6B-9E79-413213E87BA4}" presName="sibTrans" presStyleCnt="0"/>
      <dgm:spPr/>
    </dgm:pt>
    <dgm:pt modelId="{4F278856-2996-4B32-9FE4-1A59355B4003}" type="pres">
      <dgm:prSet presAssocID="{EED5D24A-3356-494C-8B5F-133E4D15E863}" presName="node" presStyleLbl="node1" presStyleIdx="6" presStyleCnt="8">
        <dgm:presLayoutVars>
          <dgm:bulletEnabled val="1"/>
        </dgm:presLayoutVars>
      </dgm:prSet>
      <dgm:spPr/>
      <dgm:t>
        <a:bodyPr/>
        <a:lstStyle/>
        <a:p>
          <a:endParaRPr lang="en-US"/>
        </a:p>
      </dgm:t>
    </dgm:pt>
    <dgm:pt modelId="{B739DCEC-5568-4F3C-A223-C01C81812DAE}" type="pres">
      <dgm:prSet presAssocID="{B143E792-B604-4A7B-A003-544D5732B94E}" presName="sibTrans" presStyleCnt="0"/>
      <dgm:spPr/>
    </dgm:pt>
    <dgm:pt modelId="{49A7961E-3D9B-422F-B485-3D939482028A}" type="pres">
      <dgm:prSet presAssocID="{6365E0D8-5B88-467A-A439-020F7494E3E5}" presName="node" presStyleLbl="node1" presStyleIdx="7" presStyleCnt="8">
        <dgm:presLayoutVars>
          <dgm:bulletEnabled val="1"/>
        </dgm:presLayoutVars>
      </dgm:prSet>
      <dgm:spPr/>
      <dgm:t>
        <a:bodyPr/>
        <a:lstStyle/>
        <a:p>
          <a:endParaRPr lang="en-US"/>
        </a:p>
      </dgm:t>
    </dgm:pt>
  </dgm:ptLst>
  <dgm:cxnLst>
    <dgm:cxn modelId="{DCB06F21-E16B-477E-B996-A20C230E2302}" type="presOf" srcId="{997B22E2-328F-43A6-AA67-58471E28BF35}" destId="{87ADDAE3-FF32-44FE-9E15-053D4B86680C}" srcOrd="0" destOrd="0" presId="urn:microsoft.com/office/officeart/2005/8/layout/default"/>
    <dgm:cxn modelId="{8AFF94D7-A250-49B3-9840-CC29A8E55277}" srcId="{F5647B08-E706-4E03-8CFB-987C9058DFA7}" destId="{6365E0D8-5B88-467A-A439-020F7494E3E5}" srcOrd="7" destOrd="0" parTransId="{D1CFB1A4-9662-4AA2-95D3-1AFF75348A66}" sibTransId="{4B1F987F-1900-411A-9C17-65D704F3F456}"/>
    <dgm:cxn modelId="{DF50963A-430B-4AE9-8502-811A528635A3}" type="presOf" srcId="{E393DC40-192A-423D-821C-6ECD3FDF0CEB}" destId="{E978D651-62A9-43FF-ACB7-2E09721AC65D}" srcOrd="0" destOrd="0" presId="urn:microsoft.com/office/officeart/2005/8/layout/default"/>
    <dgm:cxn modelId="{61A9350B-60F6-471F-969B-EBE5C891D56C}" srcId="{F5647B08-E706-4E03-8CFB-987C9058DFA7}" destId="{EED5D24A-3356-494C-8B5F-133E4D15E863}" srcOrd="6" destOrd="0" parTransId="{F986BBCD-A698-4EED-88D8-A173CC95B772}" sibTransId="{B143E792-B604-4A7B-A003-544D5732B94E}"/>
    <dgm:cxn modelId="{E4B1E32F-C979-4F8D-A167-DD342A517A7A}" srcId="{F5647B08-E706-4E03-8CFB-987C9058DFA7}" destId="{CCCD421B-F42B-484B-AF74-1A3EBFC1E210}" srcOrd="4" destOrd="0" parTransId="{34A85B14-E9CD-4A0F-A6E7-EF6D2FC5257B}" sibTransId="{5DA83B95-A6E9-4101-87C2-A10C1FDCD15C}"/>
    <dgm:cxn modelId="{0AD0313C-CAC5-47B5-986D-53C527F2F344}" type="presOf" srcId="{F6310BC7-FF03-49FF-829A-5291077C4300}" destId="{9FE64052-4336-4E4B-A6F7-86215FEB0E02}" srcOrd="0" destOrd="0" presId="urn:microsoft.com/office/officeart/2005/8/layout/default"/>
    <dgm:cxn modelId="{D8B0D28A-911B-4DDC-9E02-0944E1411CFD}" type="presOf" srcId="{CCCD421B-F42B-484B-AF74-1A3EBFC1E210}" destId="{802DB0DE-8CE5-4946-9403-022B3D18FF80}" srcOrd="0" destOrd="0" presId="urn:microsoft.com/office/officeart/2005/8/layout/default"/>
    <dgm:cxn modelId="{7C84A5B0-34D7-4A23-9CC4-A2083266AA00}" srcId="{F5647B08-E706-4E03-8CFB-987C9058DFA7}" destId="{F4FA106F-16D6-4EE9-A665-6C47B6802488}" srcOrd="1" destOrd="0" parTransId="{286F3DB9-F4C8-4259-9CB5-01EFAA1A8F42}" sibTransId="{5B0B2B19-3B70-41A4-972A-89E3C8C489FA}"/>
    <dgm:cxn modelId="{F8B4C45D-1AA3-46D9-B11D-F394E9AB031E}" srcId="{F5647B08-E706-4E03-8CFB-987C9058DFA7}" destId="{69095102-D6EA-40B4-B95C-5312B22E6C2E}" srcOrd="0" destOrd="0" parTransId="{994BDC55-5F45-47A4-A367-000B77C389C9}" sibTransId="{02860ABE-F2E5-44E9-AF28-950F485840ED}"/>
    <dgm:cxn modelId="{9A578597-E4DC-4F8E-9ADC-C332144C24D1}" srcId="{F5647B08-E706-4E03-8CFB-987C9058DFA7}" destId="{997B22E2-328F-43A6-AA67-58471E28BF35}" srcOrd="5" destOrd="0" parTransId="{0178B17F-A65A-440C-9F53-07EAFD31AED3}" sibTransId="{5342A284-A7D8-4F6B-9E79-413213E87BA4}"/>
    <dgm:cxn modelId="{5FA37852-FC63-4797-98DD-D2E0497E9948}" type="presOf" srcId="{69095102-D6EA-40B4-B95C-5312B22E6C2E}" destId="{0CB4C4D5-8851-4909-A418-9AF6FB82BAD2}" srcOrd="0" destOrd="0" presId="urn:microsoft.com/office/officeart/2005/8/layout/default"/>
    <dgm:cxn modelId="{17D46EEC-967A-49DC-8AEC-0F9D3907491E}" srcId="{F5647B08-E706-4E03-8CFB-987C9058DFA7}" destId="{E393DC40-192A-423D-821C-6ECD3FDF0CEB}" srcOrd="3" destOrd="0" parTransId="{388AD819-B787-4F92-ADD3-911B403EA2BC}" sibTransId="{3A4E371D-8414-461B-9058-F41C678093B6}"/>
    <dgm:cxn modelId="{2DC110D8-471B-4E80-881A-4C3B915FF80B}" type="presOf" srcId="{EED5D24A-3356-494C-8B5F-133E4D15E863}" destId="{4F278856-2996-4B32-9FE4-1A59355B4003}" srcOrd="0" destOrd="0" presId="urn:microsoft.com/office/officeart/2005/8/layout/default"/>
    <dgm:cxn modelId="{460399CB-81E7-4424-81E2-5F04C17312D8}" type="presOf" srcId="{F5647B08-E706-4E03-8CFB-987C9058DFA7}" destId="{C0C167B4-7093-48D5-BF11-B4185F804E73}" srcOrd="0" destOrd="0" presId="urn:microsoft.com/office/officeart/2005/8/layout/default"/>
    <dgm:cxn modelId="{B25BE0D5-8BD2-45BA-8142-6E79E892FB92}" type="presOf" srcId="{F4FA106F-16D6-4EE9-A665-6C47B6802488}" destId="{463F2295-01CF-4CBA-B61F-24EB8D1B7CFB}" srcOrd="0" destOrd="0" presId="urn:microsoft.com/office/officeart/2005/8/layout/default"/>
    <dgm:cxn modelId="{A5331C32-02A2-49A8-ABF1-D537B0D4E8D7}" type="presOf" srcId="{6365E0D8-5B88-467A-A439-020F7494E3E5}" destId="{49A7961E-3D9B-422F-B485-3D939482028A}" srcOrd="0" destOrd="0" presId="urn:microsoft.com/office/officeart/2005/8/layout/default"/>
    <dgm:cxn modelId="{322703CD-0518-4571-B232-84CD6FA863B3}" srcId="{F5647B08-E706-4E03-8CFB-987C9058DFA7}" destId="{F6310BC7-FF03-49FF-829A-5291077C4300}" srcOrd="2" destOrd="0" parTransId="{7DD9B2DC-112F-4EA9-A824-5E53F8FC7224}" sibTransId="{18D0234C-256C-40B0-B52A-CA40D4BB9E62}"/>
    <dgm:cxn modelId="{4B6419D8-DC82-4F74-AE09-C858BF8CAEE2}" type="presParOf" srcId="{C0C167B4-7093-48D5-BF11-B4185F804E73}" destId="{0CB4C4D5-8851-4909-A418-9AF6FB82BAD2}" srcOrd="0" destOrd="0" presId="urn:microsoft.com/office/officeart/2005/8/layout/default"/>
    <dgm:cxn modelId="{DDD323B8-965C-4259-BA98-FA36D80F0DD5}" type="presParOf" srcId="{C0C167B4-7093-48D5-BF11-B4185F804E73}" destId="{9154128E-2E47-44D5-B3B7-909489580D46}" srcOrd="1" destOrd="0" presId="urn:microsoft.com/office/officeart/2005/8/layout/default"/>
    <dgm:cxn modelId="{8B4C282B-FA87-4386-900A-B0CD06C2682D}" type="presParOf" srcId="{C0C167B4-7093-48D5-BF11-B4185F804E73}" destId="{463F2295-01CF-4CBA-B61F-24EB8D1B7CFB}" srcOrd="2" destOrd="0" presId="urn:microsoft.com/office/officeart/2005/8/layout/default"/>
    <dgm:cxn modelId="{66ADDD59-0447-4906-83A7-C01D5346B335}" type="presParOf" srcId="{C0C167B4-7093-48D5-BF11-B4185F804E73}" destId="{78CB18CE-779C-4B12-BE03-89782AC5063A}" srcOrd="3" destOrd="0" presId="urn:microsoft.com/office/officeart/2005/8/layout/default"/>
    <dgm:cxn modelId="{26EB2C62-9DBB-4CD1-B13F-09CB63264A76}" type="presParOf" srcId="{C0C167B4-7093-48D5-BF11-B4185F804E73}" destId="{9FE64052-4336-4E4B-A6F7-86215FEB0E02}" srcOrd="4" destOrd="0" presId="urn:microsoft.com/office/officeart/2005/8/layout/default"/>
    <dgm:cxn modelId="{90E49A11-B49A-4053-976C-142912A99BA9}" type="presParOf" srcId="{C0C167B4-7093-48D5-BF11-B4185F804E73}" destId="{FC3D78CA-58C1-4D61-ACF1-42D9DF8BC1F7}" srcOrd="5" destOrd="0" presId="urn:microsoft.com/office/officeart/2005/8/layout/default"/>
    <dgm:cxn modelId="{2C61DF59-5ED6-42A0-B031-A0E7EAF7DCF2}" type="presParOf" srcId="{C0C167B4-7093-48D5-BF11-B4185F804E73}" destId="{E978D651-62A9-43FF-ACB7-2E09721AC65D}" srcOrd="6" destOrd="0" presId="urn:microsoft.com/office/officeart/2005/8/layout/default"/>
    <dgm:cxn modelId="{0B7E9040-0B0D-48BE-9E1B-71259BA08B36}" type="presParOf" srcId="{C0C167B4-7093-48D5-BF11-B4185F804E73}" destId="{F9906648-0748-4A52-B1C3-07EB70900226}" srcOrd="7" destOrd="0" presId="urn:microsoft.com/office/officeart/2005/8/layout/default"/>
    <dgm:cxn modelId="{E4F7C24C-42B0-438A-B4C6-5CC7BA1CE218}" type="presParOf" srcId="{C0C167B4-7093-48D5-BF11-B4185F804E73}" destId="{802DB0DE-8CE5-4946-9403-022B3D18FF80}" srcOrd="8" destOrd="0" presId="urn:microsoft.com/office/officeart/2005/8/layout/default"/>
    <dgm:cxn modelId="{05157CAD-D059-457B-BE4C-0EDEEB6D1FE1}" type="presParOf" srcId="{C0C167B4-7093-48D5-BF11-B4185F804E73}" destId="{90F440AE-A272-4C71-996D-754A2D085D05}" srcOrd="9" destOrd="0" presId="urn:microsoft.com/office/officeart/2005/8/layout/default"/>
    <dgm:cxn modelId="{6EC2AFDC-D99A-4131-9866-5B887B695731}" type="presParOf" srcId="{C0C167B4-7093-48D5-BF11-B4185F804E73}" destId="{87ADDAE3-FF32-44FE-9E15-053D4B86680C}" srcOrd="10" destOrd="0" presId="urn:microsoft.com/office/officeart/2005/8/layout/default"/>
    <dgm:cxn modelId="{09C81E68-FDF9-41E8-8664-1BF732597AF2}" type="presParOf" srcId="{C0C167B4-7093-48D5-BF11-B4185F804E73}" destId="{81F9F9AB-6A99-42FC-B321-4FE64764BF56}" srcOrd="11" destOrd="0" presId="urn:microsoft.com/office/officeart/2005/8/layout/default"/>
    <dgm:cxn modelId="{E7EE8227-5FC8-4D50-AB75-97D2816FFD7D}" type="presParOf" srcId="{C0C167B4-7093-48D5-BF11-B4185F804E73}" destId="{4F278856-2996-4B32-9FE4-1A59355B4003}" srcOrd="12" destOrd="0" presId="urn:microsoft.com/office/officeart/2005/8/layout/default"/>
    <dgm:cxn modelId="{48567FE3-0020-4BC7-A415-08DBFCB98FAD}" type="presParOf" srcId="{C0C167B4-7093-48D5-BF11-B4185F804E73}" destId="{B739DCEC-5568-4F3C-A223-C01C81812DAE}" srcOrd="13" destOrd="0" presId="urn:microsoft.com/office/officeart/2005/8/layout/default"/>
    <dgm:cxn modelId="{7D0A5CE8-50C1-4EA7-8F28-CBB72F565E53}" type="presParOf" srcId="{C0C167B4-7093-48D5-BF11-B4185F804E73}" destId="{49A7961E-3D9B-422F-B485-3D939482028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647B08-E706-4E03-8CFB-987C9058DFA7}"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69095102-D6EA-40B4-B95C-5312B22E6C2E}">
      <dgm:prSet phldrT="[Text]"/>
      <dgm:spPr/>
      <dgm:t>
        <a:bodyPr/>
        <a:lstStyle/>
        <a:p>
          <a:r>
            <a:rPr lang="en-US" dirty="0" smtClean="0"/>
            <a:t>Serve as client advocate &amp; facilitator</a:t>
          </a:r>
          <a:endParaRPr lang="en-US" dirty="0"/>
        </a:p>
      </dgm:t>
    </dgm:pt>
    <dgm:pt modelId="{994BDC55-5F45-47A4-A367-000B77C389C9}" type="parTrans" cxnId="{F8B4C45D-1AA3-46D9-B11D-F394E9AB031E}">
      <dgm:prSet/>
      <dgm:spPr/>
      <dgm:t>
        <a:bodyPr/>
        <a:lstStyle/>
        <a:p>
          <a:endParaRPr lang="en-US"/>
        </a:p>
      </dgm:t>
    </dgm:pt>
    <dgm:pt modelId="{02860ABE-F2E5-44E9-AF28-950F485840ED}" type="sibTrans" cxnId="{F8B4C45D-1AA3-46D9-B11D-F394E9AB031E}">
      <dgm:prSet/>
      <dgm:spPr/>
      <dgm:t>
        <a:bodyPr/>
        <a:lstStyle/>
        <a:p>
          <a:endParaRPr lang="en-US"/>
        </a:p>
      </dgm:t>
    </dgm:pt>
    <dgm:pt modelId="{F4FA106F-16D6-4EE9-A665-6C47B6802488}">
      <dgm:prSet phldrT="[Text]"/>
      <dgm:spPr/>
      <dgm:t>
        <a:bodyPr/>
        <a:lstStyle/>
        <a:p>
          <a:r>
            <a:rPr lang="en-US" dirty="0" smtClean="0"/>
            <a:t>Identify &amp; evaluate exposures</a:t>
          </a:r>
          <a:endParaRPr lang="en-US" dirty="0"/>
        </a:p>
      </dgm:t>
    </dgm:pt>
    <dgm:pt modelId="{286F3DB9-F4C8-4259-9CB5-01EFAA1A8F42}" type="parTrans" cxnId="{7C84A5B0-34D7-4A23-9CC4-A2083266AA00}">
      <dgm:prSet/>
      <dgm:spPr/>
      <dgm:t>
        <a:bodyPr/>
        <a:lstStyle/>
        <a:p>
          <a:endParaRPr lang="en-US"/>
        </a:p>
      </dgm:t>
    </dgm:pt>
    <dgm:pt modelId="{5B0B2B19-3B70-41A4-972A-89E3C8C489FA}" type="sibTrans" cxnId="{7C84A5B0-34D7-4A23-9CC4-A2083266AA00}">
      <dgm:prSet/>
      <dgm:spPr/>
      <dgm:t>
        <a:bodyPr/>
        <a:lstStyle/>
        <a:p>
          <a:endParaRPr lang="en-US"/>
        </a:p>
      </dgm:t>
    </dgm:pt>
    <dgm:pt modelId="{CCCD421B-F42B-484B-AF74-1A3EBFC1E210}">
      <dgm:prSet phldrT="[Text]"/>
      <dgm:spPr/>
      <dgm:t>
        <a:bodyPr/>
        <a:lstStyle/>
        <a:p>
          <a:r>
            <a:rPr lang="en-US" dirty="0" smtClean="0"/>
            <a:t>Claim review &amp; oversight, including loss projections</a:t>
          </a:r>
          <a:endParaRPr lang="en-US" dirty="0"/>
        </a:p>
      </dgm:t>
    </dgm:pt>
    <dgm:pt modelId="{34A85B14-E9CD-4A0F-A6E7-EF6D2FC5257B}" type="parTrans" cxnId="{E4B1E32F-C979-4F8D-A167-DD342A517A7A}">
      <dgm:prSet/>
      <dgm:spPr/>
      <dgm:t>
        <a:bodyPr/>
        <a:lstStyle/>
        <a:p>
          <a:endParaRPr lang="en-US"/>
        </a:p>
      </dgm:t>
    </dgm:pt>
    <dgm:pt modelId="{5DA83B95-A6E9-4101-87C2-A10C1FDCD15C}" type="sibTrans" cxnId="{E4B1E32F-C979-4F8D-A167-DD342A517A7A}">
      <dgm:prSet/>
      <dgm:spPr/>
      <dgm:t>
        <a:bodyPr/>
        <a:lstStyle/>
        <a:p>
          <a:endParaRPr lang="en-US"/>
        </a:p>
      </dgm:t>
    </dgm:pt>
    <dgm:pt modelId="{997B22E2-328F-43A6-AA67-58471E28BF35}">
      <dgm:prSet phldrT="[Text]"/>
      <dgm:spPr/>
      <dgm:t>
        <a:bodyPr/>
        <a:lstStyle/>
        <a:p>
          <a:r>
            <a:rPr lang="en-US" dirty="0" smtClean="0"/>
            <a:t>Check policies, endorsements, audits, etc. </a:t>
          </a:r>
          <a:endParaRPr lang="en-US" dirty="0"/>
        </a:p>
      </dgm:t>
    </dgm:pt>
    <dgm:pt modelId="{0178B17F-A65A-440C-9F53-07EAFD31AED3}" type="parTrans" cxnId="{9A578597-E4DC-4F8E-9ADC-C332144C24D1}">
      <dgm:prSet/>
      <dgm:spPr/>
      <dgm:t>
        <a:bodyPr/>
        <a:lstStyle/>
        <a:p>
          <a:endParaRPr lang="en-US"/>
        </a:p>
      </dgm:t>
    </dgm:pt>
    <dgm:pt modelId="{5342A284-A7D8-4F6B-9E79-413213E87BA4}" type="sibTrans" cxnId="{9A578597-E4DC-4F8E-9ADC-C332144C24D1}">
      <dgm:prSet/>
      <dgm:spPr/>
      <dgm:t>
        <a:bodyPr/>
        <a:lstStyle/>
        <a:p>
          <a:endParaRPr lang="en-US"/>
        </a:p>
      </dgm:t>
    </dgm:pt>
    <dgm:pt modelId="{EED5D24A-3356-494C-8B5F-133E4D15E863}">
      <dgm:prSet phldrT="[Text]"/>
      <dgm:spPr/>
      <dgm:t>
        <a:bodyPr/>
        <a:lstStyle/>
        <a:p>
          <a:r>
            <a:rPr lang="en-US" dirty="0" smtClean="0"/>
            <a:t>Review engineering, recommend actions, negotiate time frames</a:t>
          </a:r>
          <a:endParaRPr lang="en-US" dirty="0"/>
        </a:p>
      </dgm:t>
    </dgm:pt>
    <dgm:pt modelId="{F986BBCD-A698-4EED-88D8-A173CC95B772}" type="parTrans" cxnId="{61A9350B-60F6-471F-969B-EBE5C891D56C}">
      <dgm:prSet/>
      <dgm:spPr/>
      <dgm:t>
        <a:bodyPr/>
        <a:lstStyle/>
        <a:p>
          <a:endParaRPr lang="en-US"/>
        </a:p>
      </dgm:t>
    </dgm:pt>
    <dgm:pt modelId="{B143E792-B604-4A7B-A003-544D5732B94E}" type="sibTrans" cxnId="{61A9350B-60F6-471F-969B-EBE5C891D56C}">
      <dgm:prSet/>
      <dgm:spPr/>
      <dgm:t>
        <a:bodyPr/>
        <a:lstStyle/>
        <a:p>
          <a:endParaRPr lang="en-US"/>
        </a:p>
      </dgm:t>
    </dgm:pt>
    <dgm:pt modelId="{F6310BC7-FF03-49FF-829A-5291077C4300}">
      <dgm:prSet/>
      <dgm:spPr/>
      <dgm:t>
        <a:bodyPr/>
        <a:lstStyle/>
        <a:p>
          <a:r>
            <a:rPr lang="en-US" dirty="0" smtClean="0"/>
            <a:t>Oversee/manage Renewal process</a:t>
          </a:r>
          <a:endParaRPr lang="en-US" dirty="0"/>
        </a:p>
      </dgm:t>
    </dgm:pt>
    <dgm:pt modelId="{7DD9B2DC-112F-4EA9-A824-5E53F8FC7224}" type="parTrans" cxnId="{322703CD-0518-4571-B232-84CD6FA863B3}">
      <dgm:prSet/>
      <dgm:spPr/>
      <dgm:t>
        <a:bodyPr/>
        <a:lstStyle/>
        <a:p>
          <a:endParaRPr lang="en-US"/>
        </a:p>
      </dgm:t>
    </dgm:pt>
    <dgm:pt modelId="{18D0234C-256C-40B0-B52A-CA40D4BB9E62}" type="sibTrans" cxnId="{322703CD-0518-4571-B232-84CD6FA863B3}">
      <dgm:prSet/>
      <dgm:spPr/>
      <dgm:t>
        <a:bodyPr/>
        <a:lstStyle/>
        <a:p>
          <a:endParaRPr lang="en-US"/>
        </a:p>
      </dgm:t>
    </dgm:pt>
    <dgm:pt modelId="{E393DC40-192A-423D-821C-6ECD3FDF0CEB}">
      <dgm:prSet/>
      <dgm:spPr/>
      <dgm:t>
        <a:bodyPr/>
        <a:lstStyle/>
        <a:p>
          <a:r>
            <a:rPr lang="en-US" dirty="0" smtClean="0"/>
            <a:t>Assemble , analyze, evaluate premium &amp; loss data</a:t>
          </a:r>
          <a:endParaRPr lang="en-US" dirty="0"/>
        </a:p>
      </dgm:t>
    </dgm:pt>
    <dgm:pt modelId="{388AD819-B787-4F92-ADD3-911B403EA2BC}" type="parTrans" cxnId="{17D46EEC-967A-49DC-8AEC-0F9D3907491E}">
      <dgm:prSet/>
      <dgm:spPr/>
      <dgm:t>
        <a:bodyPr/>
        <a:lstStyle/>
        <a:p>
          <a:endParaRPr lang="en-US"/>
        </a:p>
      </dgm:t>
    </dgm:pt>
    <dgm:pt modelId="{3A4E371D-8414-461B-9058-F41C678093B6}" type="sibTrans" cxnId="{17D46EEC-967A-49DC-8AEC-0F9D3907491E}">
      <dgm:prSet/>
      <dgm:spPr/>
      <dgm:t>
        <a:bodyPr/>
        <a:lstStyle/>
        <a:p>
          <a:endParaRPr lang="en-US"/>
        </a:p>
      </dgm:t>
    </dgm:pt>
    <dgm:pt modelId="{6365E0D8-5B88-467A-A439-020F7494E3E5}">
      <dgm:prSet/>
      <dgm:spPr/>
      <dgm:t>
        <a:bodyPr/>
        <a:lstStyle/>
        <a:p>
          <a:r>
            <a:rPr lang="en-US" dirty="0" smtClean="0"/>
            <a:t>Review loss control/safety programs &amp; make recommendations</a:t>
          </a:r>
          <a:endParaRPr lang="en-US" dirty="0"/>
        </a:p>
      </dgm:t>
    </dgm:pt>
    <dgm:pt modelId="{D1CFB1A4-9662-4AA2-95D3-1AFF75348A66}" type="parTrans" cxnId="{8AFF94D7-A250-49B3-9840-CC29A8E55277}">
      <dgm:prSet/>
      <dgm:spPr/>
      <dgm:t>
        <a:bodyPr/>
        <a:lstStyle/>
        <a:p>
          <a:endParaRPr lang="en-US"/>
        </a:p>
      </dgm:t>
    </dgm:pt>
    <dgm:pt modelId="{4B1F987F-1900-411A-9C17-65D704F3F456}" type="sibTrans" cxnId="{8AFF94D7-A250-49B3-9840-CC29A8E55277}">
      <dgm:prSet/>
      <dgm:spPr/>
      <dgm:t>
        <a:bodyPr/>
        <a:lstStyle/>
        <a:p>
          <a:endParaRPr lang="en-US"/>
        </a:p>
      </dgm:t>
    </dgm:pt>
    <dgm:pt modelId="{25A60D8C-125F-4291-9B58-785E9B50D34D}">
      <dgm:prSet/>
      <dgm:spPr/>
      <dgm:t>
        <a:bodyPr/>
        <a:lstStyle/>
        <a:p>
          <a:r>
            <a:rPr lang="en-US" dirty="0" smtClean="0"/>
            <a:t>Review contracts/hold harmless language</a:t>
          </a:r>
          <a:endParaRPr lang="en-US" dirty="0"/>
        </a:p>
      </dgm:t>
    </dgm:pt>
    <dgm:pt modelId="{34838578-1FC6-4A47-B1F5-E790F701E451}" type="parTrans" cxnId="{06357A96-5974-44AC-965E-00E6E3B6DD9C}">
      <dgm:prSet/>
      <dgm:spPr/>
      <dgm:t>
        <a:bodyPr/>
        <a:lstStyle/>
        <a:p>
          <a:endParaRPr lang="en-US"/>
        </a:p>
      </dgm:t>
    </dgm:pt>
    <dgm:pt modelId="{3C26E1D8-101E-4609-9DBE-2A3D6FA55FD3}" type="sibTrans" cxnId="{06357A96-5974-44AC-965E-00E6E3B6DD9C}">
      <dgm:prSet/>
      <dgm:spPr/>
      <dgm:t>
        <a:bodyPr/>
        <a:lstStyle/>
        <a:p>
          <a:endParaRPr lang="en-US"/>
        </a:p>
      </dgm:t>
    </dgm:pt>
    <dgm:pt modelId="{568233EC-89A2-4B3D-8926-307AC11757D9}">
      <dgm:prSet/>
      <dgm:spPr/>
      <dgm:t>
        <a:bodyPr/>
        <a:lstStyle/>
        <a:p>
          <a:r>
            <a:rPr lang="en-US" dirty="0" smtClean="0"/>
            <a:t>Prepare Insurance Reference Manual (IRM)</a:t>
          </a:r>
          <a:endParaRPr lang="en-US" dirty="0"/>
        </a:p>
      </dgm:t>
    </dgm:pt>
    <dgm:pt modelId="{6AAC1B78-8845-4B16-9C44-86FD7E3EB170}" type="parTrans" cxnId="{A2BCD14C-1EEF-473D-AF04-0B4ED4FAC6ED}">
      <dgm:prSet/>
      <dgm:spPr/>
      <dgm:t>
        <a:bodyPr/>
        <a:lstStyle/>
        <a:p>
          <a:endParaRPr lang="en-US"/>
        </a:p>
      </dgm:t>
    </dgm:pt>
    <dgm:pt modelId="{BE27769A-9290-41B2-8341-0394449D8281}" type="sibTrans" cxnId="{A2BCD14C-1EEF-473D-AF04-0B4ED4FAC6ED}">
      <dgm:prSet/>
      <dgm:spPr/>
      <dgm:t>
        <a:bodyPr/>
        <a:lstStyle/>
        <a:p>
          <a:endParaRPr lang="en-US"/>
        </a:p>
      </dgm:t>
    </dgm:pt>
    <dgm:pt modelId="{C0C167B4-7093-48D5-BF11-B4185F804E73}" type="pres">
      <dgm:prSet presAssocID="{F5647B08-E706-4E03-8CFB-987C9058DFA7}" presName="diagram" presStyleCnt="0">
        <dgm:presLayoutVars>
          <dgm:dir/>
          <dgm:resizeHandles val="exact"/>
        </dgm:presLayoutVars>
      </dgm:prSet>
      <dgm:spPr/>
      <dgm:t>
        <a:bodyPr/>
        <a:lstStyle/>
        <a:p>
          <a:endParaRPr lang="en-US"/>
        </a:p>
      </dgm:t>
    </dgm:pt>
    <dgm:pt modelId="{0CB4C4D5-8851-4909-A418-9AF6FB82BAD2}" type="pres">
      <dgm:prSet presAssocID="{69095102-D6EA-40B4-B95C-5312B22E6C2E}" presName="node" presStyleLbl="node1" presStyleIdx="0" presStyleCnt="10">
        <dgm:presLayoutVars>
          <dgm:bulletEnabled val="1"/>
        </dgm:presLayoutVars>
      </dgm:prSet>
      <dgm:spPr/>
      <dgm:t>
        <a:bodyPr/>
        <a:lstStyle/>
        <a:p>
          <a:endParaRPr lang="en-US"/>
        </a:p>
      </dgm:t>
    </dgm:pt>
    <dgm:pt modelId="{9154128E-2E47-44D5-B3B7-909489580D46}" type="pres">
      <dgm:prSet presAssocID="{02860ABE-F2E5-44E9-AF28-950F485840ED}" presName="sibTrans" presStyleCnt="0"/>
      <dgm:spPr/>
    </dgm:pt>
    <dgm:pt modelId="{463F2295-01CF-4CBA-B61F-24EB8D1B7CFB}" type="pres">
      <dgm:prSet presAssocID="{F4FA106F-16D6-4EE9-A665-6C47B6802488}" presName="node" presStyleLbl="node1" presStyleIdx="1" presStyleCnt="10">
        <dgm:presLayoutVars>
          <dgm:bulletEnabled val="1"/>
        </dgm:presLayoutVars>
      </dgm:prSet>
      <dgm:spPr/>
      <dgm:t>
        <a:bodyPr/>
        <a:lstStyle/>
        <a:p>
          <a:endParaRPr lang="en-US"/>
        </a:p>
      </dgm:t>
    </dgm:pt>
    <dgm:pt modelId="{78CB18CE-779C-4B12-BE03-89782AC5063A}" type="pres">
      <dgm:prSet presAssocID="{5B0B2B19-3B70-41A4-972A-89E3C8C489FA}" presName="sibTrans" presStyleCnt="0"/>
      <dgm:spPr/>
    </dgm:pt>
    <dgm:pt modelId="{9FE64052-4336-4E4B-A6F7-86215FEB0E02}" type="pres">
      <dgm:prSet presAssocID="{F6310BC7-FF03-49FF-829A-5291077C4300}" presName="node" presStyleLbl="node1" presStyleIdx="2" presStyleCnt="10">
        <dgm:presLayoutVars>
          <dgm:bulletEnabled val="1"/>
        </dgm:presLayoutVars>
      </dgm:prSet>
      <dgm:spPr/>
      <dgm:t>
        <a:bodyPr/>
        <a:lstStyle/>
        <a:p>
          <a:endParaRPr lang="en-US"/>
        </a:p>
      </dgm:t>
    </dgm:pt>
    <dgm:pt modelId="{FC3D78CA-58C1-4D61-ACF1-42D9DF8BC1F7}" type="pres">
      <dgm:prSet presAssocID="{18D0234C-256C-40B0-B52A-CA40D4BB9E62}" presName="sibTrans" presStyleCnt="0"/>
      <dgm:spPr/>
    </dgm:pt>
    <dgm:pt modelId="{E978D651-62A9-43FF-ACB7-2E09721AC65D}" type="pres">
      <dgm:prSet presAssocID="{E393DC40-192A-423D-821C-6ECD3FDF0CEB}" presName="node" presStyleLbl="node1" presStyleIdx="3" presStyleCnt="10">
        <dgm:presLayoutVars>
          <dgm:bulletEnabled val="1"/>
        </dgm:presLayoutVars>
      </dgm:prSet>
      <dgm:spPr/>
      <dgm:t>
        <a:bodyPr/>
        <a:lstStyle/>
        <a:p>
          <a:endParaRPr lang="en-US"/>
        </a:p>
      </dgm:t>
    </dgm:pt>
    <dgm:pt modelId="{F9906648-0748-4A52-B1C3-07EB70900226}" type="pres">
      <dgm:prSet presAssocID="{3A4E371D-8414-461B-9058-F41C678093B6}" presName="sibTrans" presStyleCnt="0"/>
      <dgm:spPr/>
    </dgm:pt>
    <dgm:pt modelId="{802DB0DE-8CE5-4946-9403-022B3D18FF80}" type="pres">
      <dgm:prSet presAssocID="{CCCD421B-F42B-484B-AF74-1A3EBFC1E210}" presName="node" presStyleLbl="node1" presStyleIdx="4" presStyleCnt="10">
        <dgm:presLayoutVars>
          <dgm:bulletEnabled val="1"/>
        </dgm:presLayoutVars>
      </dgm:prSet>
      <dgm:spPr/>
      <dgm:t>
        <a:bodyPr/>
        <a:lstStyle/>
        <a:p>
          <a:endParaRPr lang="en-US"/>
        </a:p>
      </dgm:t>
    </dgm:pt>
    <dgm:pt modelId="{90F440AE-A272-4C71-996D-754A2D085D05}" type="pres">
      <dgm:prSet presAssocID="{5DA83B95-A6E9-4101-87C2-A10C1FDCD15C}" presName="sibTrans" presStyleCnt="0"/>
      <dgm:spPr/>
    </dgm:pt>
    <dgm:pt modelId="{87ADDAE3-FF32-44FE-9E15-053D4B86680C}" type="pres">
      <dgm:prSet presAssocID="{997B22E2-328F-43A6-AA67-58471E28BF35}" presName="node" presStyleLbl="node1" presStyleIdx="5" presStyleCnt="10">
        <dgm:presLayoutVars>
          <dgm:bulletEnabled val="1"/>
        </dgm:presLayoutVars>
      </dgm:prSet>
      <dgm:spPr/>
      <dgm:t>
        <a:bodyPr/>
        <a:lstStyle/>
        <a:p>
          <a:endParaRPr lang="en-US"/>
        </a:p>
      </dgm:t>
    </dgm:pt>
    <dgm:pt modelId="{81F9F9AB-6A99-42FC-B321-4FE64764BF56}" type="pres">
      <dgm:prSet presAssocID="{5342A284-A7D8-4F6B-9E79-413213E87BA4}" presName="sibTrans" presStyleCnt="0"/>
      <dgm:spPr/>
    </dgm:pt>
    <dgm:pt modelId="{4F278856-2996-4B32-9FE4-1A59355B4003}" type="pres">
      <dgm:prSet presAssocID="{EED5D24A-3356-494C-8B5F-133E4D15E863}" presName="node" presStyleLbl="node1" presStyleIdx="6" presStyleCnt="10">
        <dgm:presLayoutVars>
          <dgm:bulletEnabled val="1"/>
        </dgm:presLayoutVars>
      </dgm:prSet>
      <dgm:spPr/>
      <dgm:t>
        <a:bodyPr/>
        <a:lstStyle/>
        <a:p>
          <a:endParaRPr lang="en-US"/>
        </a:p>
      </dgm:t>
    </dgm:pt>
    <dgm:pt modelId="{B739DCEC-5568-4F3C-A223-C01C81812DAE}" type="pres">
      <dgm:prSet presAssocID="{B143E792-B604-4A7B-A003-544D5732B94E}" presName="sibTrans" presStyleCnt="0"/>
      <dgm:spPr/>
    </dgm:pt>
    <dgm:pt modelId="{49A7961E-3D9B-422F-B485-3D939482028A}" type="pres">
      <dgm:prSet presAssocID="{6365E0D8-5B88-467A-A439-020F7494E3E5}" presName="node" presStyleLbl="node1" presStyleIdx="7" presStyleCnt="10">
        <dgm:presLayoutVars>
          <dgm:bulletEnabled val="1"/>
        </dgm:presLayoutVars>
      </dgm:prSet>
      <dgm:spPr/>
      <dgm:t>
        <a:bodyPr/>
        <a:lstStyle/>
        <a:p>
          <a:endParaRPr lang="en-US"/>
        </a:p>
      </dgm:t>
    </dgm:pt>
    <dgm:pt modelId="{96420C95-3A5B-4BE5-ADA5-ABF85405B49A}" type="pres">
      <dgm:prSet presAssocID="{4B1F987F-1900-411A-9C17-65D704F3F456}" presName="sibTrans" presStyleCnt="0"/>
      <dgm:spPr/>
    </dgm:pt>
    <dgm:pt modelId="{BF3F874C-1415-4BEC-9E4E-7456C45A60BF}" type="pres">
      <dgm:prSet presAssocID="{25A60D8C-125F-4291-9B58-785E9B50D34D}" presName="node" presStyleLbl="node1" presStyleIdx="8" presStyleCnt="10">
        <dgm:presLayoutVars>
          <dgm:bulletEnabled val="1"/>
        </dgm:presLayoutVars>
      </dgm:prSet>
      <dgm:spPr/>
      <dgm:t>
        <a:bodyPr/>
        <a:lstStyle/>
        <a:p>
          <a:endParaRPr lang="en-US"/>
        </a:p>
      </dgm:t>
    </dgm:pt>
    <dgm:pt modelId="{B85E9A74-263B-494E-AC04-15C4CB525F81}" type="pres">
      <dgm:prSet presAssocID="{3C26E1D8-101E-4609-9DBE-2A3D6FA55FD3}" presName="sibTrans" presStyleCnt="0"/>
      <dgm:spPr/>
    </dgm:pt>
    <dgm:pt modelId="{25A53A5C-A8B7-472D-BCA2-790B90C9E536}" type="pres">
      <dgm:prSet presAssocID="{568233EC-89A2-4B3D-8926-307AC11757D9}" presName="node" presStyleLbl="node1" presStyleIdx="9" presStyleCnt="10">
        <dgm:presLayoutVars>
          <dgm:bulletEnabled val="1"/>
        </dgm:presLayoutVars>
      </dgm:prSet>
      <dgm:spPr/>
      <dgm:t>
        <a:bodyPr/>
        <a:lstStyle/>
        <a:p>
          <a:endParaRPr lang="en-US"/>
        </a:p>
      </dgm:t>
    </dgm:pt>
  </dgm:ptLst>
  <dgm:cxnLst>
    <dgm:cxn modelId="{F2D086D3-8730-46C6-A397-B30AE27FA6DB}" type="presOf" srcId="{69095102-D6EA-40B4-B95C-5312B22E6C2E}" destId="{0CB4C4D5-8851-4909-A418-9AF6FB82BAD2}" srcOrd="0" destOrd="0" presId="urn:microsoft.com/office/officeart/2005/8/layout/default"/>
    <dgm:cxn modelId="{1B49580E-DADA-4C14-8E07-5E5D91E46221}" type="presOf" srcId="{F5647B08-E706-4E03-8CFB-987C9058DFA7}" destId="{C0C167B4-7093-48D5-BF11-B4185F804E73}" srcOrd="0" destOrd="0" presId="urn:microsoft.com/office/officeart/2005/8/layout/default"/>
    <dgm:cxn modelId="{4D23598A-6626-45AC-BEED-D7D389BA460F}" type="presOf" srcId="{EED5D24A-3356-494C-8B5F-133E4D15E863}" destId="{4F278856-2996-4B32-9FE4-1A59355B4003}" srcOrd="0" destOrd="0" presId="urn:microsoft.com/office/officeart/2005/8/layout/default"/>
    <dgm:cxn modelId="{4A3AF6FC-4C6A-44EF-80B6-1AADAEB92E38}" type="presOf" srcId="{F4FA106F-16D6-4EE9-A665-6C47B6802488}" destId="{463F2295-01CF-4CBA-B61F-24EB8D1B7CFB}" srcOrd="0" destOrd="0" presId="urn:microsoft.com/office/officeart/2005/8/layout/default"/>
    <dgm:cxn modelId="{2639B40A-9BDA-4033-9594-BDA09CCDE083}" type="presOf" srcId="{F6310BC7-FF03-49FF-829A-5291077C4300}" destId="{9FE64052-4336-4E4B-A6F7-86215FEB0E02}" srcOrd="0" destOrd="0" presId="urn:microsoft.com/office/officeart/2005/8/layout/default"/>
    <dgm:cxn modelId="{8AFF94D7-A250-49B3-9840-CC29A8E55277}" srcId="{F5647B08-E706-4E03-8CFB-987C9058DFA7}" destId="{6365E0D8-5B88-467A-A439-020F7494E3E5}" srcOrd="7" destOrd="0" parTransId="{D1CFB1A4-9662-4AA2-95D3-1AFF75348A66}" sibTransId="{4B1F987F-1900-411A-9C17-65D704F3F456}"/>
    <dgm:cxn modelId="{7962E768-2F0A-456E-9990-25650ED38B13}" type="presOf" srcId="{E393DC40-192A-423D-821C-6ECD3FDF0CEB}" destId="{E978D651-62A9-43FF-ACB7-2E09721AC65D}" srcOrd="0" destOrd="0" presId="urn:microsoft.com/office/officeart/2005/8/layout/default"/>
    <dgm:cxn modelId="{A2BCD14C-1EEF-473D-AF04-0B4ED4FAC6ED}" srcId="{F5647B08-E706-4E03-8CFB-987C9058DFA7}" destId="{568233EC-89A2-4B3D-8926-307AC11757D9}" srcOrd="9" destOrd="0" parTransId="{6AAC1B78-8845-4B16-9C44-86FD7E3EB170}" sibTransId="{BE27769A-9290-41B2-8341-0394449D8281}"/>
    <dgm:cxn modelId="{4B0AA152-2DC2-41FA-8751-50011B900925}" type="presOf" srcId="{CCCD421B-F42B-484B-AF74-1A3EBFC1E210}" destId="{802DB0DE-8CE5-4946-9403-022B3D18FF80}" srcOrd="0" destOrd="0" presId="urn:microsoft.com/office/officeart/2005/8/layout/default"/>
    <dgm:cxn modelId="{DF79AB46-5ED6-4B35-B768-23EFE4638105}" type="presOf" srcId="{25A60D8C-125F-4291-9B58-785E9B50D34D}" destId="{BF3F874C-1415-4BEC-9E4E-7456C45A60BF}" srcOrd="0" destOrd="0" presId="urn:microsoft.com/office/officeart/2005/8/layout/default"/>
    <dgm:cxn modelId="{61A9350B-60F6-471F-969B-EBE5C891D56C}" srcId="{F5647B08-E706-4E03-8CFB-987C9058DFA7}" destId="{EED5D24A-3356-494C-8B5F-133E4D15E863}" srcOrd="6" destOrd="0" parTransId="{F986BBCD-A698-4EED-88D8-A173CC95B772}" sibTransId="{B143E792-B604-4A7B-A003-544D5732B94E}"/>
    <dgm:cxn modelId="{E4B1E32F-C979-4F8D-A167-DD342A517A7A}" srcId="{F5647B08-E706-4E03-8CFB-987C9058DFA7}" destId="{CCCD421B-F42B-484B-AF74-1A3EBFC1E210}" srcOrd="4" destOrd="0" parTransId="{34A85B14-E9CD-4A0F-A6E7-EF6D2FC5257B}" sibTransId="{5DA83B95-A6E9-4101-87C2-A10C1FDCD15C}"/>
    <dgm:cxn modelId="{7C84A5B0-34D7-4A23-9CC4-A2083266AA00}" srcId="{F5647B08-E706-4E03-8CFB-987C9058DFA7}" destId="{F4FA106F-16D6-4EE9-A665-6C47B6802488}" srcOrd="1" destOrd="0" parTransId="{286F3DB9-F4C8-4259-9CB5-01EFAA1A8F42}" sibTransId="{5B0B2B19-3B70-41A4-972A-89E3C8C489FA}"/>
    <dgm:cxn modelId="{06357A96-5974-44AC-965E-00E6E3B6DD9C}" srcId="{F5647B08-E706-4E03-8CFB-987C9058DFA7}" destId="{25A60D8C-125F-4291-9B58-785E9B50D34D}" srcOrd="8" destOrd="0" parTransId="{34838578-1FC6-4A47-B1F5-E790F701E451}" sibTransId="{3C26E1D8-101E-4609-9DBE-2A3D6FA55FD3}"/>
    <dgm:cxn modelId="{F8B4C45D-1AA3-46D9-B11D-F394E9AB031E}" srcId="{F5647B08-E706-4E03-8CFB-987C9058DFA7}" destId="{69095102-D6EA-40B4-B95C-5312B22E6C2E}" srcOrd="0" destOrd="0" parTransId="{994BDC55-5F45-47A4-A367-000B77C389C9}" sibTransId="{02860ABE-F2E5-44E9-AF28-950F485840ED}"/>
    <dgm:cxn modelId="{9A578597-E4DC-4F8E-9ADC-C332144C24D1}" srcId="{F5647B08-E706-4E03-8CFB-987C9058DFA7}" destId="{997B22E2-328F-43A6-AA67-58471E28BF35}" srcOrd="5" destOrd="0" parTransId="{0178B17F-A65A-440C-9F53-07EAFD31AED3}" sibTransId="{5342A284-A7D8-4F6B-9E79-413213E87BA4}"/>
    <dgm:cxn modelId="{F1046987-5572-4B29-9E81-AFD9FD66A1AF}" type="presOf" srcId="{568233EC-89A2-4B3D-8926-307AC11757D9}" destId="{25A53A5C-A8B7-472D-BCA2-790B90C9E536}" srcOrd="0" destOrd="0" presId="urn:microsoft.com/office/officeart/2005/8/layout/default"/>
    <dgm:cxn modelId="{17D46EEC-967A-49DC-8AEC-0F9D3907491E}" srcId="{F5647B08-E706-4E03-8CFB-987C9058DFA7}" destId="{E393DC40-192A-423D-821C-6ECD3FDF0CEB}" srcOrd="3" destOrd="0" parTransId="{388AD819-B787-4F92-ADD3-911B403EA2BC}" sibTransId="{3A4E371D-8414-461B-9058-F41C678093B6}"/>
    <dgm:cxn modelId="{0BCF6187-CD2A-4BC4-890C-663ED34BC50E}" type="presOf" srcId="{997B22E2-328F-43A6-AA67-58471E28BF35}" destId="{87ADDAE3-FF32-44FE-9E15-053D4B86680C}" srcOrd="0" destOrd="0" presId="urn:microsoft.com/office/officeart/2005/8/layout/default"/>
    <dgm:cxn modelId="{322703CD-0518-4571-B232-84CD6FA863B3}" srcId="{F5647B08-E706-4E03-8CFB-987C9058DFA7}" destId="{F6310BC7-FF03-49FF-829A-5291077C4300}" srcOrd="2" destOrd="0" parTransId="{7DD9B2DC-112F-4EA9-A824-5E53F8FC7224}" sibTransId="{18D0234C-256C-40B0-B52A-CA40D4BB9E62}"/>
    <dgm:cxn modelId="{B4E5107D-F3CE-4412-8DD5-CBEE052656FF}" type="presOf" srcId="{6365E0D8-5B88-467A-A439-020F7494E3E5}" destId="{49A7961E-3D9B-422F-B485-3D939482028A}" srcOrd="0" destOrd="0" presId="urn:microsoft.com/office/officeart/2005/8/layout/default"/>
    <dgm:cxn modelId="{05A83C7E-6541-4402-8E21-5D1D7DDE8B0A}" type="presParOf" srcId="{C0C167B4-7093-48D5-BF11-B4185F804E73}" destId="{0CB4C4D5-8851-4909-A418-9AF6FB82BAD2}" srcOrd="0" destOrd="0" presId="urn:microsoft.com/office/officeart/2005/8/layout/default"/>
    <dgm:cxn modelId="{F6AFB41A-02F8-4BD4-8083-672CDC890F0D}" type="presParOf" srcId="{C0C167B4-7093-48D5-BF11-B4185F804E73}" destId="{9154128E-2E47-44D5-B3B7-909489580D46}" srcOrd="1" destOrd="0" presId="urn:microsoft.com/office/officeart/2005/8/layout/default"/>
    <dgm:cxn modelId="{6DE50B86-D14F-4735-AEEE-554A1004C7BB}" type="presParOf" srcId="{C0C167B4-7093-48D5-BF11-B4185F804E73}" destId="{463F2295-01CF-4CBA-B61F-24EB8D1B7CFB}" srcOrd="2" destOrd="0" presId="urn:microsoft.com/office/officeart/2005/8/layout/default"/>
    <dgm:cxn modelId="{AF51F1D8-E962-4E00-BC4B-5ACFC767DD3C}" type="presParOf" srcId="{C0C167B4-7093-48D5-BF11-B4185F804E73}" destId="{78CB18CE-779C-4B12-BE03-89782AC5063A}" srcOrd="3" destOrd="0" presId="urn:microsoft.com/office/officeart/2005/8/layout/default"/>
    <dgm:cxn modelId="{F5049CBD-EA42-4FEF-B219-9F3C0ACB6C90}" type="presParOf" srcId="{C0C167B4-7093-48D5-BF11-B4185F804E73}" destId="{9FE64052-4336-4E4B-A6F7-86215FEB0E02}" srcOrd="4" destOrd="0" presId="urn:microsoft.com/office/officeart/2005/8/layout/default"/>
    <dgm:cxn modelId="{FC7CC72B-BCB8-4ADA-BFE9-DC318664E00B}" type="presParOf" srcId="{C0C167B4-7093-48D5-BF11-B4185F804E73}" destId="{FC3D78CA-58C1-4D61-ACF1-42D9DF8BC1F7}" srcOrd="5" destOrd="0" presId="urn:microsoft.com/office/officeart/2005/8/layout/default"/>
    <dgm:cxn modelId="{7059D3DD-1876-41FA-8CB1-44D0E9C29110}" type="presParOf" srcId="{C0C167B4-7093-48D5-BF11-B4185F804E73}" destId="{E978D651-62A9-43FF-ACB7-2E09721AC65D}" srcOrd="6" destOrd="0" presId="urn:microsoft.com/office/officeart/2005/8/layout/default"/>
    <dgm:cxn modelId="{ED101653-3226-48EE-942B-C26F31F07BF6}" type="presParOf" srcId="{C0C167B4-7093-48D5-BF11-B4185F804E73}" destId="{F9906648-0748-4A52-B1C3-07EB70900226}" srcOrd="7" destOrd="0" presId="urn:microsoft.com/office/officeart/2005/8/layout/default"/>
    <dgm:cxn modelId="{F706B40A-0C6F-4EF4-92B4-3EE5C0475A3A}" type="presParOf" srcId="{C0C167B4-7093-48D5-BF11-B4185F804E73}" destId="{802DB0DE-8CE5-4946-9403-022B3D18FF80}" srcOrd="8" destOrd="0" presId="urn:microsoft.com/office/officeart/2005/8/layout/default"/>
    <dgm:cxn modelId="{E11906E7-A933-4DDD-B62A-DC94466787F5}" type="presParOf" srcId="{C0C167B4-7093-48D5-BF11-B4185F804E73}" destId="{90F440AE-A272-4C71-996D-754A2D085D05}" srcOrd="9" destOrd="0" presId="urn:microsoft.com/office/officeart/2005/8/layout/default"/>
    <dgm:cxn modelId="{89079256-274D-4254-BB0E-5D0B382C7560}" type="presParOf" srcId="{C0C167B4-7093-48D5-BF11-B4185F804E73}" destId="{87ADDAE3-FF32-44FE-9E15-053D4B86680C}" srcOrd="10" destOrd="0" presId="urn:microsoft.com/office/officeart/2005/8/layout/default"/>
    <dgm:cxn modelId="{556108C8-A132-47C5-8F7E-90752C9FD3C2}" type="presParOf" srcId="{C0C167B4-7093-48D5-BF11-B4185F804E73}" destId="{81F9F9AB-6A99-42FC-B321-4FE64764BF56}" srcOrd="11" destOrd="0" presId="urn:microsoft.com/office/officeart/2005/8/layout/default"/>
    <dgm:cxn modelId="{CB6C4B99-98F5-4ED5-B042-5106E4E8F097}" type="presParOf" srcId="{C0C167B4-7093-48D5-BF11-B4185F804E73}" destId="{4F278856-2996-4B32-9FE4-1A59355B4003}" srcOrd="12" destOrd="0" presId="urn:microsoft.com/office/officeart/2005/8/layout/default"/>
    <dgm:cxn modelId="{7BCEB953-E88C-490D-9C72-EF788C66A3EA}" type="presParOf" srcId="{C0C167B4-7093-48D5-BF11-B4185F804E73}" destId="{B739DCEC-5568-4F3C-A223-C01C81812DAE}" srcOrd="13" destOrd="0" presId="urn:microsoft.com/office/officeart/2005/8/layout/default"/>
    <dgm:cxn modelId="{BFF3D0B4-8B78-4606-9C76-AA041EB8880E}" type="presParOf" srcId="{C0C167B4-7093-48D5-BF11-B4185F804E73}" destId="{49A7961E-3D9B-422F-B485-3D939482028A}" srcOrd="14" destOrd="0" presId="urn:microsoft.com/office/officeart/2005/8/layout/default"/>
    <dgm:cxn modelId="{24D5B49D-0E68-47AF-8F9A-D0D69A86B471}" type="presParOf" srcId="{C0C167B4-7093-48D5-BF11-B4185F804E73}" destId="{96420C95-3A5B-4BE5-ADA5-ABF85405B49A}" srcOrd="15" destOrd="0" presId="urn:microsoft.com/office/officeart/2005/8/layout/default"/>
    <dgm:cxn modelId="{601F9473-AC40-4AF7-9D1B-82DFFEC58C7D}" type="presParOf" srcId="{C0C167B4-7093-48D5-BF11-B4185F804E73}" destId="{BF3F874C-1415-4BEC-9E4E-7456C45A60BF}" srcOrd="16" destOrd="0" presId="urn:microsoft.com/office/officeart/2005/8/layout/default"/>
    <dgm:cxn modelId="{9F7BD8B2-B9C3-46E4-B320-77FC1256013F}" type="presParOf" srcId="{C0C167B4-7093-48D5-BF11-B4185F804E73}" destId="{B85E9A74-263B-494E-AC04-15C4CB525F81}" srcOrd="17" destOrd="0" presId="urn:microsoft.com/office/officeart/2005/8/layout/default"/>
    <dgm:cxn modelId="{09D2B418-289F-48F0-9374-8DB202443257}" type="presParOf" srcId="{C0C167B4-7093-48D5-BF11-B4185F804E73}" destId="{25A53A5C-A8B7-472D-BCA2-790B90C9E536}"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5/7/2018</a:t>
            </a:fld>
            <a:endParaRPr lang="en-US"/>
          </a:p>
        </p:txBody>
      </p:sp>
      <p:sp>
        <p:nvSpPr>
          <p:cNvPr id="229380" name="Rectangle 1028"/>
          <p:cNvSpPr>
            <a:spLocks noGrp="1" noChangeArrowheads="1"/>
          </p:cNvSpPr>
          <p:nvPr>
            <p:ph type="ftr" sz="quarter" idx="2"/>
          </p:nvPr>
        </p:nvSpPr>
        <p:spPr bwMode="auto">
          <a:xfrm>
            <a:off x="0"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4788" y="582613"/>
            <a:ext cx="406082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8" y="3824750"/>
            <a:ext cx="5866917"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153727" y="9047017"/>
            <a:ext cx="706130"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4</a:t>
            </a:fld>
            <a:endParaRPr lang="en-US"/>
          </a:p>
        </p:txBody>
      </p:sp>
      <p:sp>
        <p:nvSpPr>
          <p:cNvPr id="139267" name="Rectangle 2"/>
          <p:cNvSpPr>
            <a:spLocks noGrp="1" noRot="1" noChangeAspect="1" noChangeArrowheads="1" noTextEdit="1"/>
          </p:cNvSpPr>
          <p:nvPr>
            <p:ph type="sldImg"/>
          </p:nvPr>
        </p:nvSpPr>
        <p:spPr>
          <a:xfrm>
            <a:off x="1565275" y="579438"/>
            <a:ext cx="4033838" cy="3024187"/>
          </a:xfrm>
          <a:ln/>
        </p:spPr>
      </p:sp>
      <p:sp>
        <p:nvSpPr>
          <p:cNvPr id="139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54368" y="9047163"/>
            <a:ext cx="704850"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353363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53727" y="9046826"/>
            <a:ext cx="706129" cy="247989"/>
          </a:xfrm>
        </p:spPr>
        <p:txBody>
          <a:bodyPr/>
          <a:lstStyle/>
          <a:p>
            <a:pPr>
              <a:defRPr/>
            </a:pPr>
            <a:fld id="{205DA8A8-5777-4FA2-8084-FB24BA0FA918}" type="slidenum">
              <a:rPr lang="en-US" smtClean="0">
                <a:solidFill>
                  <a:srgbClr val="000000"/>
                </a:solidFill>
              </a:rPr>
              <a:pPr>
                <a:defRPr/>
              </a:pPr>
              <a:t>15</a:t>
            </a:fld>
            <a:endParaRPr lang="en-US">
              <a:solidFill>
                <a:srgbClr val="000000"/>
              </a:solidFill>
            </a:endParaRPr>
          </a:p>
        </p:txBody>
      </p:sp>
      <p:sp>
        <p:nvSpPr>
          <p:cNvPr id="208899" name="Rectangle 4"/>
          <p:cNvSpPr>
            <a:spLocks noGrp="1" noRot="1" noChangeAspect="1" noChangeArrowheads="1" noTextEdit="1"/>
          </p:cNvSpPr>
          <p:nvPr>
            <p:ph type="sldImg"/>
          </p:nvPr>
        </p:nvSpPr>
        <p:spPr>
          <a:xfrm>
            <a:off x="1474788" y="582613"/>
            <a:ext cx="4060825" cy="3044825"/>
          </a:xfrm>
          <a:ln/>
        </p:spPr>
      </p:sp>
      <p:sp>
        <p:nvSpPr>
          <p:cNvPr id="208900"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2684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53728" y="9046824"/>
            <a:ext cx="706130" cy="247989"/>
          </a:xfrm>
        </p:spPr>
        <p:txBody>
          <a:bodyPr/>
          <a:lstStyle/>
          <a:p>
            <a:pPr>
              <a:defRPr/>
            </a:pPr>
            <a:fld id="{CD8EFDAD-DD28-475D-8809-5E3173A79418}" type="slidenum">
              <a:rPr lang="en-US" smtClean="0"/>
              <a:pPr>
                <a:defRPr/>
              </a:pPr>
              <a:t>16</a:t>
            </a:fld>
            <a:endParaRPr lang="en-US"/>
          </a:p>
        </p:txBody>
      </p:sp>
      <p:sp>
        <p:nvSpPr>
          <p:cNvPr id="215043" name="Rectangle 2"/>
          <p:cNvSpPr>
            <a:spLocks noGrp="1" noRot="1" noChangeAspect="1" noChangeArrowheads="1" noTextEdit="1"/>
          </p:cNvSpPr>
          <p:nvPr>
            <p:ph type="sldImg"/>
          </p:nvPr>
        </p:nvSpPr>
        <p:spPr>
          <a:xfrm>
            <a:off x="1474788" y="582613"/>
            <a:ext cx="4060825" cy="3044825"/>
          </a:xfrm>
          <a:ln/>
        </p:spPr>
      </p:sp>
      <p:sp>
        <p:nvSpPr>
          <p:cNvPr id="215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534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84047" y="8988170"/>
            <a:ext cx="735308"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17</a:t>
            </a:fld>
            <a:endParaRPr lang="en-US" sz="1000"/>
          </a:p>
        </p:txBody>
      </p:sp>
      <p:sp>
        <p:nvSpPr>
          <p:cNvPr id="171011" name="Rectangle 2"/>
          <p:cNvSpPr>
            <a:spLocks noGrp="1" noRot="1" noChangeAspect="1" noChangeArrowheads="1" noTextEdit="1"/>
          </p:cNvSpPr>
          <p:nvPr>
            <p:ph type="sldImg"/>
          </p:nvPr>
        </p:nvSpPr>
        <p:spPr>
          <a:xfrm>
            <a:off x="1474788" y="582613"/>
            <a:ext cx="406082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24875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18</a:t>
            </a:fld>
            <a:endParaRPr lang="en-US" dirty="0"/>
          </a:p>
        </p:txBody>
      </p:sp>
    </p:spTree>
    <p:extLst>
      <p:ext uri="{BB962C8B-B14F-4D97-AF65-F5344CB8AC3E}">
        <p14:creationId xmlns:p14="http://schemas.microsoft.com/office/powerpoint/2010/main" val="248601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19</a:t>
            </a:fld>
            <a:endParaRPr lang="en-US" dirty="0"/>
          </a:p>
        </p:txBody>
      </p:sp>
    </p:spTree>
    <p:extLst>
      <p:ext uri="{BB962C8B-B14F-4D97-AF65-F5344CB8AC3E}">
        <p14:creationId xmlns:p14="http://schemas.microsoft.com/office/powerpoint/2010/main" val="55749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F8523C-8729-40F0-9536-D6C4CA3AD238}" type="slidenum">
              <a:rPr lang="en-US" smtClean="0"/>
              <a:pPr/>
              <a:t>20</a:t>
            </a:fld>
            <a:endParaRPr lang="en-US" dirty="0"/>
          </a:p>
        </p:txBody>
      </p:sp>
    </p:spTree>
    <p:extLst>
      <p:ext uri="{BB962C8B-B14F-4D97-AF65-F5344CB8AC3E}">
        <p14:creationId xmlns:p14="http://schemas.microsoft.com/office/powerpoint/2010/main" val="398697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21</a:t>
            </a:fld>
            <a:endParaRPr lang="en-US"/>
          </a:p>
        </p:txBody>
      </p:sp>
      <p:sp>
        <p:nvSpPr>
          <p:cNvPr id="251907" name="Rectangle 2"/>
          <p:cNvSpPr>
            <a:spLocks noGrp="1" noRot="1" noChangeAspect="1" noChangeArrowheads="1" noTextEdit="1"/>
          </p:cNvSpPr>
          <p:nvPr>
            <p:ph type="sldImg"/>
          </p:nvPr>
        </p:nvSpPr>
        <p:spPr>
          <a:xfrm>
            <a:off x="1474788" y="582613"/>
            <a:ext cx="406082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0636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06758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435F94-B76E-4C4F-9CC1-16C116738A31}" type="slidenum">
              <a:rPr lang="en-US" smtClean="0"/>
              <a:pPr/>
              <a:t>23</a:t>
            </a:fld>
            <a:endParaRPr lang="en-US" dirty="0"/>
          </a:p>
        </p:txBody>
      </p:sp>
    </p:spTree>
    <p:extLst>
      <p:ext uri="{BB962C8B-B14F-4D97-AF65-F5344CB8AC3E}">
        <p14:creationId xmlns:p14="http://schemas.microsoft.com/office/powerpoint/2010/main" val="125863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5</a:t>
            </a:fld>
            <a:endParaRPr lang="en-US"/>
          </a:p>
        </p:txBody>
      </p:sp>
      <p:sp>
        <p:nvSpPr>
          <p:cNvPr id="159747" name="Rectangle 2"/>
          <p:cNvSpPr>
            <a:spLocks noGrp="1" noRot="1" noChangeAspect="1" noChangeArrowheads="1" noTextEdit="1"/>
          </p:cNvSpPr>
          <p:nvPr>
            <p:ph type="sldImg"/>
          </p:nvPr>
        </p:nvSpPr>
        <p:spPr>
          <a:xfrm>
            <a:off x="1474788" y="582613"/>
            <a:ext cx="406082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84568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217969" y="9034319"/>
            <a:ext cx="720513" cy="247794"/>
          </a:xfrm>
          <a:noFill/>
        </p:spPr>
        <p:txBody>
          <a:bodyPr/>
          <a:lstStyle/>
          <a:p>
            <a:fld id="{FEC3857E-DCBC-4731-A75E-A1590B57B44A}" type="slidenum">
              <a:rPr lang="en-US" smtClean="0">
                <a:solidFill>
                  <a:srgbClr val="000000"/>
                </a:solidFill>
              </a:rPr>
              <a:pPr/>
              <a:t>24</a:t>
            </a:fld>
            <a:endParaRPr lang="en-US">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519911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25</a:t>
            </a:fld>
            <a:endParaRPr lang="en-US"/>
          </a:p>
        </p:txBody>
      </p:sp>
    </p:spTree>
    <p:extLst>
      <p:ext uri="{BB962C8B-B14F-4D97-AF65-F5344CB8AC3E}">
        <p14:creationId xmlns:p14="http://schemas.microsoft.com/office/powerpoint/2010/main" val="178996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217969" y="9034319"/>
            <a:ext cx="720513" cy="247794"/>
          </a:xfrm>
          <a:noFill/>
        </p:spPr>
        <p:txBody>
          <a:bodyPr/>
          <a:lstStyle/>
          <a:p>
            <a:fld id="{FEC3857E-DCBC-4731-A75E-A1590B57B44A}" type="slidenum">
              <a:rPr lang="en-US" smtClean="0">
                <a:solidFill>
                  <a:srgbClr val="000000"/>
                </a:solidFill>
              </a:rPr>
              <a:pPr/>
              <a:t>26</a:t>
            </a:fld>
            <a:endParaRPr lang="en-US">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9402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27</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6501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28</a:t>
            </a:fld>
            <a:endParaRPr lang="en-US"/>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37548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474788" y="582613"/>
            <a:ext cx="4060825" cy="3044825"/>
          </a:xfrm>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850637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5915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474788" y="582613"/>
            <a:ext cx="406082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45488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474788" y="582613"/>
            <a:ext cx="4060825" cy="3044825"/>
          </a:xfrm>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a:p>
        </p:txBody>
      </p:sp>
    </p:spTree>
    <p:extLst>
      <p:ext uri="{BB962C8B-B14F-4D97-AF65-F5344CB8AC3E}">
        <p14:creationId xmlns:p14="http://schemas.microsoft.com/office/powerpoint/2010/main" val="419468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023578" y="8906154"/>
            <a:ext cx="676988" cy="247794"/>
          </a:xfrm>
          <a:noFill/>
        </p:spPr>
        <p:txBody>
          <a:bodyPr/>
          <a:lstStyle/>
          <a:p>
            <a:pPr defTabSz="911229"/>
            <a:fld id="{BC4CED26-30FC-40B3-942B-401B2AAF5079}" type="slidenum">
              <a:rPr lang="en-US" smtClean="0"/>
              <a:pPr defTabSz="911229"/>
              <a:t>8</a:t>
            </a:fld>
            <a:endParaRPr lang="en-US"/>
          </a:p>
        </p:txBody>
      </p:sp>
      <p:sp>
        <p:nvSpPr>
          <p:cNvPr id="214019" name="Rectangle 2"/>
          <p:cNvSpPr>
            <a:spLocks noGrp="1" noRot="1" noChangeAspect="1" noChangeArrowheads="1" noTextEdit="1"/>
          </p:cNvSpPr>
          <p:nvPr>
            <p:ph type="sldImg"/>
          </p:nvPr>
        </p:nvSpPr>
        <p:spPr>
          <a:xfrm>
            <a:off x="1474788" y="582613"/>
            <a:ext cx="406082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5075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85168" y="8895078"/>
            <a:ext cx="690778" cy="246366"/>
          </a:xfrm>
        </p:spPr>
        <p:txBody>
          <a:bodyPr/>
          <a:lstStyle/>
          <a:p>
            <a:pPr defTabSz="909710">
              <a:defRPr/>
            </a:pPr>
            <a:fld id="{5858BD08-603D-48F8-9A20-C039EB7A66EE}" type="slidenum">
              <a:rPr lang="en-US" smtClean="0">
                <a:solidFill>
                  <a:srgbClr val="000000"/>
                </a:solidFill>
              </a:rPr>
              <a:pPr defTabSz="909710">
                <a:defRPr/>
              </a:pPr>
              <a:t>9</a:t>
            </a:fld>
            <a:endParaRPr lang="en-US" dirty="0">
              <a:solidFill>
                <a:srgbClr val="000000"/>
              </a:solidFill>
            </a:endParaRPr>
          </a:p>
        </p:txBody>
      </p:sp>
      <p:sp>
        <p:nvSpPr>
          <p:cNvPr id="223235" name="Rectangle 2"/>
          <p:cNvSpPr>
            <a:spLocks noGrp="1" noRot="1" noChangeAspect="1" noChangeArrowheads="1" noTextEdit="1"/>
          </p:cNvSpPr>
          <p:nvPr>
            <p:ph type="sldImg"/>
          </p:nvPr>
        </p:nvSpPr>
        <p:spPr>
          <a:xfrm>
            <a:off x="1474788" y="582613"/>
            <a:ext cx="406082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454070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53727" y="9047042"/>
            <a:ext cx="706130"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11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1474788" y="582613"/>
            <a:ext cx="406082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99419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12</a:t>
            </a:fld>
            <a:endParaRPr lang="en-US"/>
          </a:p>
        </p:txBody>
      </p:sp>
      <p:sp>
        <p:nvSpPr>
          <p:cNvPr id="159747" name="Rectangle 2"/>
          <p:cNvSpPr>
            <a:spLocks noGrp="1" noRot="1" noChangeAspect="1" noChangeArrowheads="1" noTextEdit="1"/>
          </p:cNvSpPr>
          <p:nvPr>
            <p:ph type="sldImg"/>
          </p:nvPr>
        </p:nvSpPr>
        <p:spPr>
          <a:xfrm>
            <a:off x="1474788" y="582613"/>
            <a:ext cx="406082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0601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54368" y="9047163"/>
            <a:ext cx="704850"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13</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a:p>
        </p:txBody>
      </p:sp>
    </p:spTree>
    <p:extLst>
      <p:ext uri="{BB962C8B-B14F-4D97-AF65-F5344CB8AC3E}">
        <p14:creationId xmlns:p14="http://schemas.microsoft.com/office/powerpoint/2010/main" val="4176756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9"/>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42"/>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40" y="4867279"/>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1" y="90491"/>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9"/>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91" y="232326"/>
            <a:ext cx="8458200" cy="950976"/>
          </a:xfrm>
        </p:spPr>
        <p:txBody>
          <a:bodyPr/>
          <a:lstStyle/>
          <a:p>
            <a:r>
              <a:rPr lang="en-US" dirty="0"/>
              <a:t>Click to edit Master title style</a:t>
            </a:r>
          </a:p>
        </p:txBody>
      </p:sp>
      <p:sp>
        <p:nvSpPr>
          <p:cNvPr id="3" name="Content Placeholder 2"/>
          <p:cNvSpPr>
            <a:spLocks noGrp="1"/>
          </p:cNvSpPr>
          <p:nvPr>
            <p:ph idx="1"/>
          </p:nvPr>
        </p:nvSpPr>
        <p:spPr>
          <a:xfrm>
            <a:off x="385491" y="1883664"/>
            <a:ext cx="845820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85491"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8" name="Text Placeholder 12"/>
          <p:cNvSpPr>
            <a:spLocks noGrp="1"/>
          </p:cNvSpPr>
          <p:nvPr>
            <p:ph type="body" sz="quarter" idx="16" hasCustomPrompt="1"/>
          </p:nvPr>
        </p:nvSpPr>
        <p:spPr>
          <a:xfrm>
            <a:off x="385491" y="6294780"/>
            <a:ext cx="8454009" cy="415018"/>
          </a:xfrm>
          <a:prstGeom prst="rect">
            <a:avLst/>
          </a:prstGeom>
        </p:spPr>
        <p:txBody>
          <a:bodyPr lIns="91440" tIns="0" rIns="9144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10" name="Right Triangle 9"/>
          <p:cNvSpPr>
            <a:spLocks noChangeAspect="1"/>
          </p:cNvSpPr>
          <p:nvPr userDrawn="1"/>
        </p:nvSpPr>
        <p:spPr>
          <a:xfrm rot="16200000">
            <a:off x="5120640" y="2834640"/>
            <a:ext cx="4023360" cy="4023360"/>
          </a:xfrm>
          <a:prstGeom prst="rtTriangle">
            <a:avLst/>
          </a:prstGeom>
          <a:solidFill>
            <a:srgbClr val="C6C6C9">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C6C9"/>
              </a:solidFill>
            </a:endParaRPr>
          </a:p>
        </p:txBody>
      </p:sp>
    </p:spTree>
    <p:extLst>
      <p:ext uri="{BB962C8B-B14F-4D97-AF65-F5344CB8AC3E}">
        <p14:creationId xmlns:p14="http://schemas.microsoft.com/office/powerpoint/2010/main" val="266746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sp>
        <p:nvSpPr>
          <p:cNvPr id="90116" name="Rectangle 45"/>
          <p:cNvSpPr>
            <a:spLocks noGrp="1" noChangeArrowheads="1"/>
          </p:cNvSpPr>
          <p:nvPr>
            <p:ph type="body" idx="1"/>
          </p:nvPr>
        </p:nvSpPr>
        <p:spPr bwMode="auto">
          <a:xfrm>
            <a:off x="495300" y="1647829"/>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1" y="90491"/>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dirty="0"/>
              <a:t>Click to edit </a:t>
            </a:r>
            <a:br>
              <a:rPr lang="en-US" dirty="0"/>
            </a:br>
            <a:r>
              <a:rPr lang="en-US" dirty="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sp>
        <p:nvSpPr>
          <p:cNvPr id="1129" name="Rectangle 105"/>
          <p:cNvSpPr>
            <a:spLocks noGrp="1" noChangeArrowheads="1"/>
          </p:cNvSpPr>
          <p:nvPr>
            <p:ph type="dt" sz="half" idx="2"/>
          </p:nvPr>
        </p:nvSpPr>
        <p:spPr bwMode="auto">
          <a:xfrm>
            <a:off x="85725" y="6961192"/>
            <a:ext cx="135255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7" y="6656392"/>
            <a:ext cx="447675"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1"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hyperlink" Target="http://www.insuranceinsider.com/-1270818/9" TargetMode="Externa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8.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oleObject" Target="../embeddings/oleObject13.bin"/><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3.emf"/><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26.emf"/><Relationship Id="rId5" Type="http://schemas.openxmlformats.org/officeDocument/2006/relationships/oleObject" Target="../embeddings/oleObject15.bin"/><Relationship Id="rId4" Type="http://schemas.openxmlformats.org/officeDocument/2006/relationships/hyperlink" Target="http://securities.stanford.edu/"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7.emf"/><Relationship Id="rId4" Type="http://schemas.openxmlformats.org/officeDocument/2006/relationships/oleObject" Target="../embeddings/oleObject16.bin"/></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Robert.Hartwig@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1</a:t>
            </a:fld>
            <a:endParaRPr lang="en-US"/>
          </a:p>
        </p:txBody>
      </p:sp>
      <p:pic>
        <p:nvPicPr>
          <p:cNvPr id="7" name="Picture 6">
            <a:extLst>
              <a:ext uri="{FF2B5EF4-FFF2-40B4-BE49-F238E27FC236}">
                <a16:creationId xmlns="" xmlns:a16="http://schemas.microsoft.com/office/drawing/2014/main" id="{BDC0F888-88F4-4CBD-841E-4C5BEEB5AA40}"/>
              </a:ext>
            </a:extLst>
          </p:cNvPr>
          <p:cNvPicPr>
            <a:picLocks noChangeAspect="1"/>
          </p:cNvPicPr>
          <p:nvPr/>
        </p:nvPicPr>
        <p:blipFill>
          <a:blip r:embed="rId3"/>
          <a:stretch>
            <a:fillRect/>
          </a:stretch>
        </p:blipFill>
        <p:spPr>
          <a:xfrm>
            <a:off x="1" y="3731983"/>
            <a:ext cx="9144000" cy="3126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749" y="5847907"/>
            <a:ext cx="3213474" cy="808485"/>
          </a:xfrm>
          <a:prstGeom prst="rect">
            <a:avLst/>
          </a:prstGeom>
        </p:spPr>
      </p:pic>
      <p:sp>
        <p:nvSpPr>
          <p:cNvPr id="9" name="Title 1"/>
          <p:cNvSpPr txBox="1">
            <a:spLocks/>
          </p:cNvSpPr>
          <p:nvPr/>
        </p:nvSpPr>
        <p:spPr bwMode="black">
          <a:xfrm>
            <a:off x="215416" y="4811249"/>
            <a:ext cx="6101010" cy="1249072"/>
          </a:xfrm>
          <a:prstGeom prst="rect">
            <a:avLst/>
          </a:prstGeom>
          <a:noFill/>
          <a:ln w="9525">
            <a:noFill/>
            <a:miter lim="800000"/>
            <a:headEnd/>
            <a:tailEnd/>
          </a:ln>
        </p:spPr>
        <p:txBody>
          <a:bodyPr vert="horz" wrap="square" lIns="101846" tIns="50923" rIns="101846" bIns="50923" numCol="1" rtlCol="0" anchor="b" anchorCtr="0" compatLnSpc="1">
            <a:prstTxWarp prst="textNoShape">
              <a:avLst/>
            </a:prstTxWarp>
            <a:normAutofit/>
          </a:bodyPr>
          <a:lstStyle>
            <a:lvl1pPr algn="l" defTabSz="114300" rtl="0" eaLnBrk="0" fontAlgn="base" hangingPunct="0">
              <a:lnSpc>
                <a:spcPts val="4790"/>
              </a:lnSpc>
              <a:spcBef>
                <a:spcPts val="0"/>
              </a:spcBef>
              <a:spcAft>
                <a:spcPct val="0"/>
              </a:spcAft>
              <a:defRPr sz="3100" b="1" cap="none">
                <a:solidFill>
                  <a:schemeClr val="bg1"/>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err="1" smtClean="0"/>
              <a:t>McNeary</a:t>
            </a:r>
            <a:r>
              <a:rPr lang="en-US" kern="0" dirty="0" smtClean="0"/>
              <a:t> Consulting Services</a:t>
            </a:r>
            <a:endParaRPr lang="en-US" kern="0" dirty="0"/>
          </a:p>
        </p:txBody>
      </p:sp>
      <p:sp>
        <p:nvSpPr>
          <p:cNvPr id="10" name="Subtitle 2"/>
          <p:cNvSpPr txBox="1">
            <a:spLocks/>
          </p:cNvSpPr>
          <p:nvPr/>
        </p:nvSpPr>
        <p:spPr>
          <a:xfrm>
            <a:off x="215416" y="6085801"/>
            <a:ext cx="6101010" cy="438532"/>
          </a:xfrm>
          <a:prstGeom prst="rect">
            <a:avLst/>
          </a:prstGeom>
        </p:spPr>
        <p:txBody>
          <a:bodyPr lIns="101846" tIns="50923" rIns="101846" bIns="50923">
            <a:normAutofit/>
          </a:bodyPr>
          <a:lstStyle>
            <a:lvl1pPr marL="0" indent="0" algn="l" rtl="0" eaLnBrk="0" fontAlgn="base" hangingPunct="0">
              <a:lnSpc>
                <a:spcPct val="90000"/>
              </a:lnSpc>
              <a:spcBef>
                <a:spcPct val="100000"/>
              </a:spcBef>
              <a:spcAft>
                <a:spcPct val="0"/>
              </a:spcAft>
              <a:buClr>
                <a:schemeClr val="accent2"/>
              </a:buClr>
              <a:buFont typeface="Wingdings" pitchFamily="2" charset="2"/>
              <a:buNone/>
              <a:defRPr sz="1600" b="0" cap="none" baseline="0">
                <a:solidFill>
                  <a:schemeClr val="accent1"/>
                </a:solidFill>
                <a:latin typeface="Arial" charset="0"/>
                <a:ea typeface="+mn-ea"/>
                <a:cs typeface="+mn-cs"/>
              </a:defRPr>
            </a:lvl1pPr>
            <a:lvl2pPr marL="509233" indent="0" algn="ctr" rtl="0" eaLnBrk="0" fontAlgn="base" hangingPunct="0">
              <a:lnSpc>
                <a:spcPct val="90000"/>
              </a:lnSpc>
              <a:spcBef>
                <a:spcPct val="50000"/>
              </a:spcBef>
              <a:spcAft>
                <a:spcPct val="0"/>
              </a:spcAft>
              <a:buClr>
                <a:schemeClr val="accent2"/>
              </a:buClr>
              <a:buFont typeface="Wingdings" pitchFamily="2" charset="2"/>
              <a:buNone/>
              <a:defRPr sz="2200">
                <a:solidFill>
                  <a:schemeClr val="tx1">
                    <a:tint val="75000"/>
                  </a:schemeClr>
                </a:solidFill>
                <a:latin typeface="Arial" charset="0"/>
              </a:defRPr>
            </a:lvl2pPr>
            <a:lvl3pPr marL="1018467" indent="0" algn="ctr" rtl="0" eaLnBrk="0" fontAlgn="base" hangingPunct="0">
              <a:lnSpc>
                <a:spcPct val="90000"/>
              </a:lnSpc>
              <a:spcBef>
                <a:spcPct val="25000"/>
              </a:spcBef>
              <a:spcAft>
                <a:spcPct val="0"/>
              </a:spcAft>
              <a:buClr>
                <a:schemeClr val="accent2"/>
              </a:buClr>
              <a:buFont typeface="Arial" charset="0"/>
              <a:buNone/>
              <a:defRPr sz="2000">
                <a:solidFill>
                  <a:schemeClr val="tx1">
                    <a:tint val="75000"/>
                  </a:schemeClr>
                </a:solidFill>
                <a:latin typeface="Arial" charset="0"/>
              </a:defRPr>
            </a:lvl3pPr>
            <a:lvl4pPr marL="1527701" indent="0" algn="ctr" rtl="0" eaLnBrk="0" fontAlgn="base" hangingPunct="0">
              <a:lnSpc>
                <a:spcPct val="90000"/>
              </a:lnSpc>
              <a:spcBef>
                <a:spcPct val="15000"/>
              </a:spcBef>
              <a:spcAft>
                <a:spcPct val="0"/>
              </a:spcAft>
              <a:buClr>
                <a:schemeClr val="accent2"/>
              </a:buClr>
              <a:buFont typeface="Wingdings" pitchFamily="2" charset="2"/>
              <a:buNone/>
              <a:defRPr>
                <a:solidFill>
                  <a:schemeClr val="tx1">
                    <a:tint val="75000"/>
                  </a:schemeClr>
                </a:solidFill>
                <a:latin typeface="Arial" charset="0"/>
              </a:defRPr>
            </a:lvl4pPr>
            <a:lvl5pPr marL="2036935" indent="0" algn="ctr" rtl="0" eaLnBrk="0" fontAlgn="base" hangingPunct="0">
              <a:lnSpc>
                <a:spcPct val="95000"/>
              </a:lnSpc>
              <a:spcBef>
                <a:spcPct val="15000"/>
              </a:spcBef>
              <a:spcAft>
                <a:spcPct val="0"/>
              </a:spcAft>
              <a:buClr>
                <a:schemeClr val="accent2"/>
              </a:buClr>
              <a:buNone/>
              <a:defRPr sz="1600">
                <a:solidFill>
                  <a:schemeClr val="tx1">
                    <a:tint val="75000"/>
                  </a:schemeClr>
                </a:solidFill>
                <a:latin typeface="Arial" charset="0"/>
              </a:defRPr>
            </a:lvl5pPr>
            <a:lvl6pPr marL="2546169" indent="0" algn="ctr" fontAlgn="base">
              <a:spcBef>
                <a:spcPct val="20000"/>
              </a:spcBef>
              <a:spcAft>
                <a:spcPct val="0"/>
              </a:spcAft>
              <a:buNone/>
              <a:defRPr>
                <a:solidFill>
                  <a:schemeClr val="tx1">
                    <a:tint val="75000"/>
                  </a:schemeClr>
                </a:solidFill>
                <a:latin typeface="+mn-lt"/>
              </a:defRPr>
            </a:lvl6pPr>
            <a:lvl7pPr marL="3055400" indent="0" algn="ctr" fontAlgn="base">
              <a:spcBef>
                <a:spcPct val="20000"/>
              </a:spcBef>
              <a:spcAft>
                <a:spcPct val="0"/>
              </a:spcAft>
              <a:buNone/>
              <a:defRPr>
                <a:solidFill>
                  <a:schemeClr val="tx1">
                    <a:tint val="75000"/>
                  </a:schemeClr>
                </a:solidFill>
                <a:latin typeface="+mn-lt"/>
              </a:defRPr>
            </a:lvl7pPr>
            <a:lvl8pPr marL="3564636" indent="0" algn="ctr" fontAlgn="base">
              <a:spcBef>
                <a:spcPct val="20000"/>
              </a:spcBef>
              <a:spcAft>
                <a:spcPct val="0"/>
              </a:spcAft>
              <a:buNone/>
              <a:defRPr>
                <a:solidFill>
                  <a:schemeClr val="tx1">
                    <a:tint val="75000"/>
                  </a:schemeClr>
                </a:solidFill>
                <a:latin typeface="+mn-lt"/>
              </a:defRPr>
            </a:lvl8pPr>
            <a:lvl9pPr marL="4073867" indent="0" algn="ctr" fontAlgn="base">
              <a:spcBef>
                <a:spcPct val="20000"/>
              </a:spcBef>
              <a:spcAft>
                <a:spcPct val="0"/>
              </a:spcAft>
              <a:buNone/>
              <a:defRPr>
                <a:solidFill>
                  <a:schemeClr val="tx1">
                    <a:tint val="75000"/>
                  </a:schemeClr>
                </a:solidFill>
                <a:latin typeface="+mn-lt"/>
              </a:defRPr>
            </a:lvl9pPr>
          </a:lstStyle>
          <a:p>
            <a:r>
              <a:rPr lang="en-US" kern="0" dirty="0" smtClean="0"/>
              <a:t>Lynne Skelton | Barbara Valentine</a:t>
            </a:r>
            <a:endParaRPr lang="en-US" kern="0" dirty="0"/>
          </a:p>
        </p:txBody>
      </p:sp>
    </p:spTree>
    <p:extLst>
      <p:ext uri="{BB962C8B-B14F-4D97-AF65-F5344CB8AC3E}">
        <p14:creationId xmlns:p14="http://schemas.microsoft.com/office/powerpoint/2010/main" val="27550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468935246"/>
              </p:ext>
            </p:extLst>
          </p:nvPr>
        </p:nvGraphicFramePr>
        <p:xfrm>
          <a:off x="211138" y="1631950"/>
          <a:ext cx="8756650" cy="4865688"/>
        </p:xfrm>
        <a:graphic>
          <a:graphicData uri="http://schemas.openxmlformats.org/presentationml/2006/ole">
            <mc:AlternateContent xmlns:mc="http://schemas.openxmlformats.org/markup-compatibility/2006">
              <mc:Choice xmlns:v="urn:schemas-microsoft-com:vml" Requires="v">
                <p:oleObj spid="_x0000_s28782959" name="Chart" r:id="rId3" imgW="8382104" imgH="4657621" progId="MSGraph.Chart.8">
                  <p:embed followColorScheme="full"/>
                </p:oleObj>
              </mc:Choice>
              <mc:Fallback>
                <p:oleObj name="Chart" r:id="rId3" imgW="8382104" imgH="4657621" progId="MSGraph.Chart.8">
                  <p:embed followColorScheme="full"/>
                  <p:pic>
                    <p:nvPicPr>
                      <p:cNvPr id="0" name=""/>
                      <p:cNvPicPr>
                        <a:picLocks noChangeAspect="1" noChangeArrowheads="1"/>
                      </p:cNvPicPr>
                      <p:nvPr/>
                    </p:nvPicPr>
                    <p:blipFill>
                      <a:blip r:embed="rId4"/>
                      <a:srcRect/>
                      <a:stretch>
                        <a:fillRect/>
                      </a:stretch>
                    </p:blipFill>
                    <p:spPr bwMode="auto">
                      <a:xfrm>
                        <a:off x="211138" y="1631950"/>
                        <a:ext cx="8756650" cy="4865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a:t>*2007-2012, 2017 figures exclude mortgage and financial guaranty segments. 17E = actual 9 mo. YTD figure of 106.2.</a:t>
            </a:r>
          </a:p>
          <a:p>
            <a:pPr eaLnBrk="1" hangingPunct="1">
              <a:buClrTx/>
              <a:buFontTx/>
              <a:buNone/>
            </a:pPr>
            <a:r>
              <a:rPr lang="en-US" sz="1200" dirty="0"/>
              <a:t>Source: A.M. Best (1990-2016); ISO (2017E).</a:t>
            </a:r>
          </a:p>
        </p:txBody>
      </p:sp>
      <p:sp>
        <p:nvSpPr>
          <p:cNvPr id="7208964" name="Rectangle 4"/>
          <p:cNvSpPr>
            <a:spLocks noGrp="1" noChangeArrowheads="1"/>
          </p:cNvSpPr>
          <p:nvPr>
            <p:ph type="title"/>
          </p:nvPr>
        </p:nvSpPr>
        <p:spPr/>
        <p:txBody>
          <a:bodyPr/>
          <a:lstStyle/>
          <a:p>
            <a:r>
              <a:rPr lang="en-US" dirty="0"/>
              <a:t>Commercial Lines Combined Ratio, 1990-2017F*</a:t>
            </a:r>
          </a:p>
        </p:txBody>
      </p:sp>
      <p:sp>
        <p:nvSpPr>
          <p:cNvPr id="5" name="AutoShape 13"/>
          <p:cNvSpPr>
            <a:spLocks noChangeArrowheads="1"/>
          </p:cNvSpPr>
          <p:nvPr/>
        </p:nvSpPr>
        <p:spPr bwMode="blackWhite">
          <a:xfrm>
            <a:off x="4783716" y="950916"/>
            <a:ext cx="3578598" cy="1624925"/>
          </a:xfrm>
          <a:prstGeom prst="wedgeRectCallout">
            <a:avLst>
              <a:gd name="adj1" fmla="val 41493"/>
              <a:gd name="adj2" fmla="val 1115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lines underwriting performance deteriorated materially in 2017 as record CATs. diminishing prior year reserves, rising loss cost trends and pricing pressure in some lines are pushing combined ratios higher</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10</a:t>
            </a:fld>
            <a:endParaRPr lang="en-US"/>
          </a:p>
        </p:txBody>
      </p:sp>
    </p:spTree>
    <p:extLst>
      <p:ext uri="{BB962C8B-B14F-4D97-AF65-F5344CB8AC3E}">
        <p14:creationId xmlns:p14="http://schemas.microsoft.com/office/powerpoint/2010/main" val="479840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11</a:t>
            </a:fld>
            <a:endParaRPr lang="en-US" sz="900">
              <a:solidFill>
                <a:srgbClr val="000000"/>
              </a:solidFill>
            </a:endParaRPr>
          </a:p>
        </p:txBody>
      </p:sp>
      <p:sp>
        <p:nvSpPr>
          <p:cNvPr id="47110" name="Rectangle 2"/>
          <p:cNvSpPr>
            <a:spLocks noGrp="1" noChangeArrowheads="1"/>
          </p:cNvSpPr>
          <p:nvPr>
            <p:ph type="title" idx="4294967295"/>
          </p:nvPr>
        </p:nvSpPr>
        <p:spPr>
          <a:xfrm>
            <a:off x="259381" y="100120"/>
            <a:ext cx="4312623" cy="860425"/>
          </a:xfrm>
        </p:spPr>
        <p:txBody>
          <a:bodyPr/>
          <a:lstStyle/>
          <a:p>
            <a:r>
              <a:rPr lang="en-US" dirty="0"/>
              <a:t>Policyholder Surplus, </a:t>
            </a:r>
            <a:br>
              <a:rPr lang="en-US" dirty="0"/>
            </a:br>
            <a:r>
              <a:rPr lang="en-US" dirty="0"/>
              <a:t>2006:Q4–2017:Q3</a:t>
            </a:r>
          </a:p>
        </p:txBody>
      </p:sp>
      <p:sp>
        <p:nvSpPr>
          <p:cNvPr id="47111" name="Rectangle 4"/>
          <p:cNvSpPr>
            <a:spLocks noChangeArrowheads="1"/>
          </p:cNvSpPr>
          <p:nvPr/>
        </p:nvSpPr>
        <p:spPr bwMode="auto">
          <a:xfrm>
            <a:off x="-171450" y="6297371"/>
            <a:ext cx="3181368" cy="570156"/>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Sources: ISO, A.M .Best; 2018 estimate from the Center for Risk and Uncertainty Management, University of South Carolina.</a:t>
            </a:r>
          </a:p>
        </p:txBody>
      </p:sp>
      <p:sp>
        <p:nvSpPr>
          <p:cNvPr id="47112" name="PPTShape_0"/>
          <p:cNvSpPr>
            <a:spLocks noChangeArrowheads="1"/>
          </p:cNvSpPr>
          <p:nvPr/>
        </p:nvSpPr>
        <p:spPr bwMode="black">
          <a:xfrm>
            <a:off x="169554" y="1123263"/>
            <a:ext cx="8221663"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ext uri="{D42A27DB-BD31-4B8C-83A1-F6EECF244321}">
                <p14:modId xmlns:p14="http://schemas.microsoft.com/office/powerpoint/2010/main" val="665154528"/>
              </p:ext>
            </p:extLst>
          </p:nvPr>
        </p:nvGraphicFramePr>
        <p:xfrm>
          <a:off x="228600" y="1299785"/>
          <a:ext cx="8736496" cy="3362325"/>
        </p:xfrm>
        <a:graphic>
          <a:graphicData uri="http://schemas.openxmlformats.org/presentationml/2006/ole">
            <mc:AlternateContent xmlns:mc="http://schemas.openxmlformats.org/markup-compatibility/2006">
              <mc:Choice xmlns:v="urn:schemas-microsoft-com:vml" Requires="v">
                <p:oleObj spid="_x0000_s28780923"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5"/>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2332632" y="1640827"/>
            <a:ext cx="1112880" cy="568325"/>
          </a:xfrm>
          <a:prstGeom prst="wedgeRectCallout">
            <a:avLst>
              <a:gd name="adj1" fmla="val -5563"/>
              <a:gd name="adj2" fmla="val 2470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Financial Crisis</a:t>
            </a:r>
          </a:p>
        </p:txBody>
      </p:sp>
      <p:sp>
        <p:nvSpPr>
          <p:cNvPr id="47122" name="Text Box 5"/>
          <p:cNvSpPr txBox="1">
            <a:spLocks noChangeArrowheads="1"/>
          </p:cNvSpPr>
          <p:nvPr/>
        </p:nvSpPr>
        <p:spPr bwMode="auto">
          <a:xfrm>
            <a:off x="5799089" y="5440561"/>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6" name="PPTShape_1"/>
          <p:cNvSpPr>
            <a:spLocks noChangeArrowheads="1"/>
          </p:cNvSpPr>
          <p:nvPr/>
        </p:nvSpPr>
        <p:spPr bwMode="blackWhite">
          <a:xfrm>
            <a:off x="5600701" y="3102430"/>
            <a:ext cx="2739986" cy="912984"/>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Surplus (Capacity) as of 9/30/17 reached a new record of $719.4B despite record CAT losses</a:t>
            </a:r>
          </a:p>
        </p:txBody>
      </p:sp>
      <p:sp>
        <p:nvSpPr>
          <p:cNvPr id="47116" name="Text Box 18"/>
          <p:cNvSpPr txBox="1">
            <a:spLocks noChangeArrowheads="1"/>
          </p:cNvSpPr>
          <p:nvPr/>
        </p:nvSpPr>
        <p:spPr bwMode="auto">
          <a:xfrm>
            <a:off x="83380" y="5010954"/>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rPr>
              <a:t>2010:Q1 data includes $22.5B of paid-in capital from a holding company parent for one insurer’s investment in a non-insurance business .</a:t>
            </a:r>
          </a:p>
        </p:txBody>
      </p:sp>
      <p:sp>
        <p:nvSpPr>
          <p:cNvPr id="19" name="PPTShape_2"/>
          <p:cNvSpPr>
            <a:spLocks noChangeArrowheads="1"/>
          </p:cNvSpPr>
          <p:nvPr/>
        </p:nvSpPr>
        <p:spPr bwMode="blackWhite">
          <a:xfrm>
            <a:off x="3577037" y="1343926"/>
            <a:ext cx="2563812" cy="568325"/>
          </a:xfrm>
          <a:prstGeom prst="wedgeRectCallout">
            <a:avLst>
              <a:gd name="adj1" fmla="val -319"/>
              <a:gd name="adj2" fmla="val 1713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a:t>
            </a:r>
          </a:p>
        </p:txBody>
      </p:sp>
      <p:sp>
        <p:nvSpPr>
          <p:cNvPr id="15" name="Rectangle 5"/>
          <p:cNvSpPr>
            <a:spLocks noChangeArrowheads="1"/>
          </p:cNvSpPr>
          <p:nvPr/>
        </p:nvSpPr>
        <p:spPr bwMode="blackWhite">
          <a:xfrm>
            <a:off x="3308410" y="5249877"/>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Capacity/Capital “shocks” typically do not on their own drive a sustained firming of the pricing environment</a:t>
            </a:r>
          </a:p>
        </p:txBody>
      </p:sp>
    </p:spTree>
    <p:custDataLst>
      <p:tags r:id="rId2"/>
    </p:custDataLst>
    <p:extLst>
      <p:ext uri="{BB962C8B-B14F-4D97-AF65-F5344CB8AC3E}">
        <p14:creationId xmlns:p14="http://schemas.microsoft.com/office/powerpoint/2010/main" val="623320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3" presetClass="entr" presetSubtype="16"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9"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sp>
        <p:nvSpPr>
          <p:cNvPr id="1924102" name="Rectangle 6"/>
          <p:cNvSpPr>
            <a:spLocks noChangeArrowheads="1"/>
          </p:cNvSpPr>
          <p:nvPr/>
        </p:nvSpPr>
        <p:spPr bwMode="blackWhite">
          <a:xfrm>
            <a:off x="452437" y="1666763"/>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Catastrophe Loss Update: </a:t>
            </a:r>
            <a:r>
              <a:rPr lang="en-US" sz="4400" b="1" i="1" dirty="0">
                <a:solidFill>
                  <a:srgbClr val="FFFFFF"/>
                </a:solidFill>
              </a:rPr>
              <a:t>Major Driver of Rate Pressure</a:t>
            </a:r>
          </a:p>
        </p:txBody>
      </p:sp>
      <p:sp>
        <p:nvSpPr>
          <p:cNvPr id="7" name="TextBox 5"/>
          <p:cNvSpPr txBox="1">
            <a:spLocks noChangeArrowheads="1"/>
          </p:cNvSpPr>
          <p:nvPr/>
        </p:nvSpPr>
        <p:spPr bwMode="auto">
          <a:xfrm>
            <a:off x="181035" y="3951032"/>
            <a:ext cx="8643879" cy="2554545"/>
          </a:xfrm>
          <a:prstGeom prst="rect">
            <a:avLst/>
          </a:prstGeom>
          <a:noFill/>
          <a:ln w="9525">
            <a:noFill/>
            <a:miter lim="800000"/>
            <a:headEnd/>
            <a:tailEnd/>
          </a:ln>
        </p:spPr>
        <p:txBody>
          <a:bodyPr wrap="square">
            <a:spAutoFit/>
          </a:bodyPr>
          <a:lstStyle/>
          <a:p>
            <a:pPr algn="ctr"/>
            <a:r>
              <a:rPr lang="en-US" sz="3200" b="1" dirty="0">
                <a:solidFill>
                  <a:srgbClr val="225A7A"/>
                </a:solidFill>
              </a:rPr>
              <a:t>2017 Was One of the Costliest Years Ever for US Insurers</a:t>
            </a:r>
          </a:p>
          <a:p>
            <a:pPr algn="ctr"/>
            <a:endParaRPr lang="en-US" sz="3200" b="1" dirty="0">
              <a:solidFill>
                <a:srgbClr val="225A7A"/>
              </a:solidFill>
            </a:endParaRPr>
          </a:p>
          <a:p>
            <a:pPr algn="ctr"/>
            <a:r>
              <a:rPr lang="en-US" sz="3200" b="1" i="1" dirty="0">
                <a:solidFill>
                  <a:srgbClr val="C00000"/>
                </a:solidFill>
              </a:rPr>
              <a:t>Hurricanes Harvey, Irma and Maria, California Wildfires Exact a Huge Toll</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extLst>
      <p:ext uri="{BB962C8B-B14F-4D97-AF65-F5344CB8AC3E}">
        <p14:creationId xmlns:p14="http://schemas.microsoft.com/office/powerpoint/2010/main" val="18708290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13</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41300" y="2351640"/>
          <a:ext cx="8661400" cy="3594100"/>
        </p:xfrm>
        <a:graphic>
          <a:graphicData uri="http://schemas.openxmlformats.org/presentationml/2006/ole">
            <mc:AlternateContent xmlns:mc="http://schemas.openxmlformats.org/markup-compatibility/2006">
              <mc:Choice xmlns:v="urn:schemas-microsoft-com:vml" Requires="v">
                <p:oleObj spid="_x0000_s28920870" name="Chart" r:id="rId4" imgW="8543877" imgH="3581571" progId="MSGraph.Chart.8">
                  <p:embed followColorScheme="full"/>
                </p:oleObj>
              </mc:Choice>
              <mc:Fallback>
                <p:oleObj name="Chart" r:id="rId4" imgW="8543877" imgH="3581571" progId="MSGraph.Chart.8">
                  <p:embed followColorScheme="full"/>
                  <p:pic>
                    <p:nvPicPr>
                      <p:cNvPr id="0" name=""/>
                      <p:cNvPicPr>
                        <a:picLocks noChangeAspect="1" noChangeArrowheads="1"/>
                      </p:cNvPicPr>
                      <p:nvPr/>
                    </p:nvPicPr>
                    <p:blipFill>
                      <a:blip r:embed="rId5"/>
                      <a:srcRect/>
                      <a:stretch>
                        <a:fillRect/>
                      </a:stretch>
                    </p:blipFill>
                    <p:spPr bwMode="gray">
                      <a:xfrm>
                        <a:off x="241300" y="235164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Global Insured Catastrophe Losses, </a:t>
            </a:r>
            <a:br>
              <a:rPr lang="en-US" dirty="0"/>
            </a:br>
            <a:r>
              <a:rPr lang="en-US" dirty="0"/>
              <a:t>2000 – 2017E</a:t>
            </a:r>
          </a:p>
        </p:txBody>
      </p:sp>
      <p:sp>
        <p:nvSpPr>
          <p:cNvPr id="1929223" name="Rectangle 4"/>
          <p:cNvSpPr>
            <a:spLocks noChangeArrowheads="1"/>
          </p:cNvSpPr>
          <p:nvPr/>
        </p:nvSpPr>
        <p:spPr bwMode="auto">
          <a:xfrm>
            <a:off x="0" y="6048932"/>
            <a:ext cx="9144000" cy="809068"/>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*Estimate</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Swiss Re, RMS, Barclays Research.</a:t>
            </a:r>
          </a:p>
        </p:txBody>
      </p:sp>
      <p:sp>
        <p:nvSpPr>
          <p:cNvPr id="2120712" name="AutoShape 8"/>
          <p:cNvSpPr>
            <a:spLocks noChangeArrowheads="1"/>
          </p:cNvSpPr>
          <p:nvPr/>
        </p:nvSpPr>
        <p:spPr bwMode="blackWhite">
          <a:xfrm>
            <a:off x="5808231" y="1428429"/>
            <a:ext cx="2402898" cy="801185"/>
          </a:xfrm>
          <a:prstGeom prst="wedgeRectCallout">
            <a:avLst>
              <a:gd name="adj1" fmla="val 50161"/>
              <a:gd name="adj2" fmla="val 1054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2017 was one of the top 3 costliest years ever for insurers on a global scale</a:t>
            </a:r>
          </a:p>
        </p:txBody>
      </p:sp>
      <p:sp>
        <p:nvSpPr>
          <p:cNvPr id="1929227" name="Rectangle 9"/>
          <p:cNvSpPr>
            <a:spLocks noChangeArrowheads="1"/>
          </p:cNvSpPr>
          <p:nvPr/>
        </p:nvSpPr>
        <p:spPr bwMode="black">
          <a:xfrm>
            <a:off x="85725" y="160835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$ 2017)</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13</a:t>
            </a:fld>
            <a:endParaRPr lang="en-US"/>
          </a:p>
        </p:txBody>
      </p:sp>
    </p:spTree>
    <p:extLst>
      <p:ext uri="{BB962C8B-B14F-4D97-AF65-F5344CB8AC3E}">
        <p14:creationId xmlns:p14="http://schemas.microsoft.com/office/powerpoint/2010/main" val="793127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333071468"/>
              </p:ext>
            </p:extLst>
          </p:nvPr>
        </p:nvGraphicFramePr>
        <p:xfrm>
          <a:off x="241300" y="1928121"/>
          <a:ext cx="8661400" cy="3594100"/>
        </p:xfrm>
        <a:graphic>
          <a:graphicData uri="http://schemas.openxmlformats.org/presentationml/2006/ole">
            <mc:AlternateContent xmlns:mc="http://schemas.openxmlformats.org/markup-compatibility/2006">
              <mc:Choice xmlns:v="urn:schemas-microsoft-com:vml" Requires="v">
                <p:oleObj spid="_x0000_s28761627" name="Chart" r:id="rId4" imgW="8543971" imgH="3581539" progId="MSGraph.Chart.8">
                  <p:embed followColorScheme="full"/>
                </p:oleObj>
              </mc:Choice>
              <mc:Fallback>
                <p:oleObj name="Chart" r:id="rId4" imgW="8543971" imgH="3581539" progId="MSGraph.Chart.8">
                  <p:embed followColorScheme="full"/>
                  <p:pic>
                    <p:nvPicPr>
                      <p:cNvPr id="0" name=""/>
                      <p:cNvPicPr>
                        <a:picLocks noChangeAspect="1" noChangeArrowheads="1"/>
                      </p:cNvPicPr>
                      <p:nvPr/>
                    </p:nvPicPr>
                    <p:blipFill>
                      <a:blip r:embed="rId5"/>
                      <a:srcRect/>
                      <a:stretch>
                        <a:fillRect/>
                      </a:stretch>
                    </p:blipFill>
                    <p:spPr bwMode="gray">
                      <a:xfrm>
                        <a:off x="241300" y="1928121"/>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a:t>U.S. Insured Catastrophe Losses, </a:t>
            </a:r>
            <a:br>
              <a:rPr lang="en-US" dirty="0"/>
            </a:br>
            <a:r>
              <a:rPr lang="en-US" dirty="0"/>
              <a:t>1989 – 2017 YTD*</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*As of Dec. 31, 2017.  Stated in 2017 dollars. Excludes NFIP losses.</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  Insurance Information Institute.</a:t>
            </a:r>
          </a:p>
        </p:txBody>
      </p:sp>
      <p:sp>
        <p:nvSpPr>
          <p:cNvPr id="2120712" name="AutoShape 8"/>
          <p:cNvSpPr>
            <a:spLocks noChangeArrowheads="1"/>
          </p:cNvSpPr>
          <p:nvPr/>
        </p:nvSpPr>
        <p:spPr bwMode="blackWhite">
          <a:xfrm>
            <a:off x="6002195" y="1030075"/>
            <a:ext cx="2402898" cy="996060"/>
          </a:xfrm>
          <a:prstGeom prst="wedgeRectCallout">
            <a:avLst>
              <a:gd name="adj1" fmla="val 50161"/>
              <a:gd name="adj2" fmla="val 1054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latin typeface="Arial" pitchFamily="34" charset="0"/>
                <a:cs typeface="Arial" pitchFamily="34" charset="0"/>
              </a:rPr>
              <a:t>2017 is likely to become the second costliest year ever for insured CAT losses in the US</a:t>
            </a:r>
          </a:p>
        </p:txBody>
      </p:sp>
      <p:sp>
        <p:nvSpPr>
          <p:cNvPr id="1929227" name="Rectangle 9"/>
          <p:cNvSpPr>
            <a:spLocks noChangeArrowheads="1"/>
          </p:cNvSpPr>
          <p:nvPr/>
        </p:nvSpPr>
        <p:spPr bwMode="black">
          <a:xfrm>
            <a:off x="85725" y="160835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$ 2015)</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a:t>
            </a:fld>
            <a:endParaRPr lang="en-US"/>
          </a:p>
        </p:txBody>
      </p:sp>
    </p:spTree>
    <p:extLst>
      <p:ext uri="{BB962C8B-B14F-4D97-AF65-F5344CB8AC3E}">
        <p14:creationId xmlns:p14="http://schemas.microsoft.com/office/powerpoint/2010/main" val="334648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15</a:t>
            </a:fld>
            <a:endParaRPr lang="en-US">
              <a:solidFill>
                <a:srgbClr val="000000"/>
              </a:solidFill>
            </a:endParaRPr>
          </a:p>
        </p:txBody>
      </p:sp>
      <p:sp>
        <p:nvSpPr>
          <p:cNvPr id="31750" name="Rectangle 2"/>
          <p:cNvSpPr>
            <a:spLocks noGrp="1" noChangeArrowheads="1"/>
          </p:cNvSpPr>
          <p:nvPr>
            <p:ph type="title"/>
          </p:nvPr>
        </p:nvSpPr>
        <p:spPr>
          <a:xfrm>
            <a:off x="228604" y="90492"/>
            <a:ext cx="7400925" cy="860425"/>
          </a:xfrm>
        </p:spPr>
        <p:txBody>
          <a:bodyPr/>
          <a:lstStyle/>
          <a:p>
            <a:r>
              <a:rPr lang="en-US" dirty="0"/>
              <a:t>Top 10 US Catastrophe Losses of 2017,</a:t>
            </a:r>
            <a:br>
              <a:rPr lang="en-US" dirty="0"/>
            </a:br>
            <a:r>
              <a:rPr lang="en-US" dirty="0"/>
              <a:t>by Insured Loss</a:t>
            </a:r>
          </a:p>
        </p:txBody>
      </p:sp>
      <p:sp>
        <p:nvSpPr>
          <p:cNvPr id="31751" name="Rectangle 3"/>
          <p:cNvSpPr>
            <a:spLocks noChangeArrowheads="1"/>
          </p:cNvSpPr>
          <p:nvPr/>
        </p:nvSpPr>
        <p:spPr bwMode="black">
          <a:xfrm>
            <a:off x="85725" y="1248802"/>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2017 Dollars, $ Billions)*</a:t>
            </a:r>
          </a:p>
        </p:txBody>
      </p:sp>
      <p:graphicFrame>
        <p:nvGraphicFramePr>
          <p:cNvPr id="31746" name="Object 5"/>
          <p:cNvGraphicFramePr>
            <a:graphicFrameLocks noChangeAspect="1"/>
          </p:cNvGraphicFramePr>
          <p:nvPr>
            <p:extLst>
              <p:ext uri="{D42A27DB-BD31-4B8C-83A1-F6EECF244321}">
                <p14:modId xmlns:p14="http://schemas.microsoft.com/office/powerpoint/2010/main" val="3406689152"/>
              </p:ext>
            </p:extLst>
          </p:nvPr>
        </p:nvGraphicFramePr>
        <p:xfrm>
          <a:off x="0" y="2545438"/>
          <a:ext cx="8964613" cy="3348037"/>
        </p:xfrm>
        <a:graphic>
          <a:graphicData uri="http://schemas.openxmlformats.org/presentationml/2006/ole">
            <mc:AlternateContent xmlns:mc="http://schemas.openxmlformats.org/markup-compatibility/2006">
              <mc:Choice xmlns:v="urn:schemas-microsoft-com:vml" Requires="v">
                <p:oleObj spid="_x0000_s28779911" name="Chart" r:id="rId4" imgW="8429540" imgH="3372058" progId="MSGraph.Chart.8">
                  <p:embed followColorScheme="full"/>
                </p:oleObj>
              </mc:Choice>
              <mc:Fallback>
                <p:oleObj name="Chart" r:id="rId4" imgW="8429540" imgH="3372058" progId="MSGraph.Chart.8">
                  <p:embed followColorScheme="full"/>
                  <p:pic>
                    <p:nvPicPr>
                      <p:cNvPr id="0" name=""/>
                      <p:cNvPicPr>
                        <a:picLocks noChangeAspect="1" noChangeArrowheads="1"/>
                      </p:cNvPicPr>
                      <p:nvPr/>
                    </p:nvPicPr>
                    <p:blipFill>
                      <a:blip r:embed="rId5"/>
                      <a:srcRect/>
                      <a:stretch>
                        <a:fillRect/>
                      </a:stretch>
                    </p:blipFill>
                    <p:spPr bwMode="gray">
                      <a:xfrm>
                        <a:off x="0" y="2545438"/>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2484582" y="1629319"/>
            <a:ext cx="4756727" cy="1705574"/>
          </a:xfrm>
          <a:prstGeom prst="wedgeRectCallout">
            <a:avLst>
              <a:gd name="adj1" fmla="val 62781"/>
              <a:gd name="adj2" fmla="val 313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YTD insured CAT losses in the US totaled $72 billion by late 2017, the second costliest year on record, led by Hurricanes Maria, Irma and Harvey</a:t>
            </a:r>
          </a:p>
        </p:txBody>
      </p:sp>
      <p:sp>
        <p:nvSpPr>
          <p:cNvPr id="11" name="AutoShape 17"/>
          <p:cNvSpPr>
            <a:spLocks noChangeArrowheads="1"/>
          </p:cNvSpPr>
          <p:nvPr/>
        </p:nvSpPr>
        <p:spPr bwMode="blackWhite">
          <a:xfrm>
            <a:off x="643523" y="2482106"/>
            <a:ext cx="1589504" cy="1908601"/>
          </a:xfrm>
          <a:prstGeom prst="wedgeRectCallout">
            <a:avLst>
              <a:gd name="adj1" fmla="val 163463"/>
              <a:gd name="adj2" fmla="val 663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Not all insured losses in 2017 were due to hurricanes.  More than $15B in other losses occurred from coast-to-coast.</a:t>
            </a:r>
          </a:p>
        </p:txBody>
      </p:sp>
      <p:sp>
        <p:nvSpPr>
          <p:cNvPr id="13" name="Rectangle 4"/>
          <p:cNvSpPr>
            <a:spLocks noChangeArrowheads="1"/>
          </p:cNvSpPr>
          <p:nvPr/>
        </p:nvSpPr>
        <p:spPr bwMode="auto">
          <a:xfrm>
            <a:off x="-104931"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*As of Nov. 14, 2017.</a:t>
            </a:r>
          </a:p>
          <a:p>
            <a:pPr eaLnBrk="0" hangingPunct="0">
              <a:lnSpc>
                <a:spcPct val="85000"/>
              </a:lnSpc>
              <a:spcBef>
                <a:spcPct val="25000"/>
              </a:spcBef>
              <a:buClr>
                <a:srgbClr val="FF6801"/>
              </a:buClr>
            </a:pPr>
            <a:r>
              <a:rPr lang="en-US" sz="1100" dirty="0">
                <a:solidFill>
                  <a:srgbClr val="000000"/>
                </a:solidFill>
              </a:rPr>
              <a:t>Sources: PCS; Insurance Insider: </a:t>
            </a:r>
            <a:r>
              <a:rPr lang="en-US" sz="1100" dirty="0">
                <a:solidFill>
                  <a:srgbClr val="000000"/>
                </a:solidFill>
                <a:hlinkClick r:id="rId6"/>
              </a:rPr>
              <a:t>http://www.insuranceinsider.com/-1270818/9</a:t>
            </a:r>
            <a:r>
              <a:rPr lang="en-US" sz="1100" dirty="0">
                <a:solidFill>
                  <a:srgbClr val="000000"/>
                </a:solidFill>
              </a:rPr>
              <a:t>. </a:t>
            </a:r>
          </a:p>
        </p:txBody>
      </p:sp>
    </p:spTree>
    <p:extLst>
      <p:ext uri="{BB962C8B-B14F-4D97-AF65-F5344CB8AC3E}">
        <p14:creationId xmlns:p14="http://schemas.microsoft.com/office/powerpoint/2010/main" val="1936803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16</a:t>
            </a:fld>
            <a:endParaRPr lang="en-US"/>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4" y="90492"/>
            <a:ext cx="7699375" cy="860425"/>
          </a:xfrm>
        </p:spPr>
        <p:txBody>
          <a:bodyPr/>
          <a:lstStyle/>
          <a:p>
            <a:r>
              <a:rPr lang="en-US" dirty="0"/>
              <a:t>Inflation Adjusted U.S. Catastrophe Losses by Cause of Loss, 1997–2016</a:t>
            </a:r>
            <a:r>
              <a:rPr lang="en-US" baseline="30000" dirty="0"/>
              <a:t>1</a:t>
            </a:r>
          </a:p>
        </p:txBody>
      </p:sp>
      <p:graphicFrame>
        <p:nvGraphicFramePr>
          <p:cNvPr id="6151176" name="Object 8"/>
          <p:cNvGraphicFramePr>
            <a:graphicFrameLocks noGrp="1"/>
          </p:cNvGraphicFramePr>
          <p:nvPr>
            <p:ph idx="4294967295"/>
            <p:extLst/>
          </p:nvPr>
        </p:nvGraphicFramePr>
        <p:xfrm>
          <a:off x="2159004" y="1584325"/>
          <a:ext cx="4486275" cy="3695700"/>
        </p:xfrm>
        <a:graphic>
          <a:graphicData uri="http://schemas.openxmlformats.org/presentationml/2006/ole">
            <mc:AlternateContent xmlns:mc="http://schemas.openxmlformats.org/markup-compatibility/2006">
              <mc:Choice xmlns:v="urn:schemas-microsoft-com:vml" Requires="v">
                <p:oleObj spid="_x0000_s28919857" name="Chart" r:id="rId4" imgW="4486323" imgH="3695614" progId="MSGraph.Chart.8">
                  <p:embed followColorScheme="full"/>
                </p:oleObj>
              </mc:Choice>
              <mc:Fallback>
                <p:oleObj name="Chart" r:id="rId4" imgW="4486323" imgH="3695614" progId="MSGraph.Chart.8">
                  <p:embed followColorScheme="full"/>
                  <p:pic>
                    <p:nvPicPr>
                      <p:cNvPr id="6151176" name="Object 8"/>
                      <p:cNvPicPr preferRelativeResize="0">
                        <a:picLocks noGrp="1" noChangeArrowheads="1"/>
                      </p:cNvPicPr>
                      <p:nvPr/>
                    </p:nvPicPr>
                    <p:blipFill>
                      <a:blip r:embed="rId5"/>
                      <a:srcRect/>
                      <a:stretch>
                        <a:fillRect/>
                      </a:stretch>
                    </p:blipFill>
                    <p:spPr bwMode="gray">
                      <a:xfrm>
                        <a:off x="2159004"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9"/>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2016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$161.1</a:t>
            </a:r>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$8.4</a:t>
            </a:r>
          </a:p>
        </p:txBody>
      </p:sp>
      <p:sp>
        <p:nvSpPr>
          <p:cNvPr id="33803" name="Rectangle 11"/>
          <p:cNvSpPr>
            <a:spLocks noChangeArrowheads="1"/>
          </p:cNvSpPr>
          <p:nvPr/>
        </p:nvSpPr>
        <p:spPr bwMode="gray">
          <a:xfrm>
            <a:off x="1547817"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Events Involving Tornadoes (2), $168.1</a:t>
            </a:r>
          </a:p>
        </p:txBody>
      </p:sp>
      <p:sp>
        <p:nvSpPr>
          <p:cNvPr id="33804" name="Rectangle 13"/>
          <p:cNvSpPr>
            <a:spLocks noChangeArrowheads="1"/>
          </p:cNvSpPr>
          <p:nvPr/>
        </p:nvSpPr>
        <p:spPr bwMode="gray">
          <a:xfrm>
            <a:off x="875571" y="2693313"/>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$28.2</a:t>
            </a:r>
            <a:endParaRPr lang="en-US" sz="1400" i="1" dirty="0"/>
          </a:p>
        </p:txBody>
      </p:sp>
      <p:sp>
        <p:nvSpPr>
          <p:cNvPr id="33805" name="Rectangle 14"/>
          <p:cNvSpPr>
            <a:spLocks noChangeArrowheads="1"/>
          </p:cNvSpPr>
          <p:nvPr/>
        </p:nvSpPr>
        <p:spPr bwMode="gray">
          <a:xfrm>
            <a:off x="2135325" y="175839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$25.0</a:t>
            </a:r>
          </a:p>
        </p:txBody>
      </p:sp>
      <p:sp>
        <p:nvSpPr>
          <p:cNvPr id="33807" name="Rectangle 15"/>
          <p:cNvSpPr>
            <a:spLocks noChangeArrowheads="1"/>
          </p:cNvSpPr>
          <p:nvPr/>
        </p:nvSpPr>
        <p:spPr bwMode="gray">
          <a:xfrm>
            <a:off x="1317625" y="1063859"/>
            <a:ext cx="2203450"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a:t>Other Wind/Hail/Flood (3), $29.7</a:t>
            </a:r>
          </a:p>
        </p:txBody>
      </p:sp>
      <p:sp>
        <p:nvSpPr>
          <p:cNvPr id="33808" name="Freeform 2"/>
          <p:cNvSpPr>
            <a:spLocks/>
          </p:cNvSpPr>
          <p:nvPr/>
        </p:nvSpPr>
        <p:spPr bwMode="gray">
          <a:xfrm>
            <a:off x="4608767" y="1489746"/>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$0.8</a:t>
            </a:r>
          </a:p>
        </p:txBody>
      </p:sp>
      <p:sp>
        <p:nvSpPr>
          <p:cNvPr id="33810" name="Freeform 2"/>
          <p:cNvSpPr>
            <a:spLocks/>
          </p:cNvSpPr>
          <p:nvPr/>
        </p:nvSpPr>
        <p:spPr bwMode="gray">
          <a:xfrm rot="5400000">
            <a:off x="3577432" y="1141750"/>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7"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Wind losses, by far, cause the most catastrophe losses, even if hurricanes/TS are excluded.</a:t>
            </a:r>
          </a:p>
        </p:txBody>
      </p:sp>
      <p:sp>
        <p:nvSpPr>
          <p:cNvPr id="21" name="AutoShape 7"/>
          <p:cNvSpPr>
            <a:spLocks noChangeArrowheads="1"/>
          </p:cNvSpPr>
          <p:nvPr/>
        </p:nvSpPr>
        <p:spPr bwMode="blackWhite">
          <a:xfrm>
            <a:off x="258767" y="3479804"/>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6"/>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a:solidFill>
                  <a:srgbClr val="FFFFFF"/>
                </a:solidFill>
              </a:rPr>
              <a:t>Insured cat losses from 1997-2016 totaled $421.2B, an average of $21.1B per year or $1.76B per month</a:t>
            </a:r>
          </a:p>
        </p:txBody>
      </p:sp>
      <p:sp>
        <p:nvSpPr>
          <p:cNvPr id="23" name="AutoShape 17"/>
          <p:cNvSpPr>
            <a:spLocks noChangeArrowheads="1"/>
          </p:cNvSpPr>
          <p:nvPr/>
        </p:nvSpPr>
        <p:spPr bwMode="blackWhite">
          <a:xfrm>
            <a:off x="97820" y="1493726"/>
            <a:ext cx="1825501" cy="1105008"/>
          </a:xfrm>
          <a:prstGeom prst="wedgeRectCallout">
            <a:avLst>
              <a:gd name="adj1" fmla="val 107994"/>
              <a:gd name="adj2" fmla="val 484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Winter storm losses were much above average in 2014/15 pushing this share up</a:t>
            </a:r>
          </a:p>
        </p:txBody>
      </p:sp>
    </p:spTree>
    <p:extLst>
      <p:ext uri="{BB962C8B-B14F-4D97-AF65-F5344CB8AC3E}">
        <p14:creationId xmlns:p14="http://schemas.microsoft.com/office/powerpoint/2010/main" val="886588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17</a:t>
            </a:fld>
            <a:endParaRPr lang="en-US" sz="900"/>
          </a:p>
        </p:txBody>
      </p:sp>
      <p:sp>
        <p:nvSpPr>
          <p:cNvPr id="10" name="Title 1"/>
          <p:cNvSpPr txBox="1">
            <a:spLocks/>
          </p:cNvSpPr>
          <p:nvPr/>
        </p:nvSpPr>
        <p:spPr>
          <a:xfrm>
            <a:off x="298451" y="90491"/>
            <a:ext cx="827087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altLang="en-US" kern="0" dirty="0">
                <a:latin typeface="Arial" panose="020B0604020202020204" pitchFamily="34" charset="0"/>
              </a:rPr>
              <a:t>Origins of Pricing Pressure Arising from (Near) Record CAT Activity</a:t>
            </a:r>
          </a:p>
        </p:txBody>
      </p:sp>
      <p:sp>
        <p:nvSpPr>
          <p:cNvPr id="11" name="Rectangle 4"/>
          <p:cNvSpPr>
            <a:spLocks noChangeArrowheads="1"/>
          </p:cNvSpPr>
          <p:nvPr/>
        </p:nvSpPr>
        <p:spPr bwMode="auto">
          <a:xfrm>
            <a:off x="-31752" y="6203205"/>
            <a:ext cx="8601077" cy="65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100" dirty="0">
                <a:solidFill>
                  <a:srgbClr val="000000"/>
                </a:solidFill>
              </a:rPr>
              <a:t>*Some programs above and below this range.</a:t>
            </a:r>
          </a:p>
          <a:p>
            <a:pPr eaLnBrk="0" hangingPunct="0">
              <a:lnSpc>
                <a:spcPct val="85000"/>
              </a:lnSpc>
              <a:spcBef>
                <a:spcPct val="25000"/>
              </a:spcBef>
              <a:buClr>
                <a:srgbClr val="FF6801"/>
              </a:buClr>
            </a:pPr>
            <a:r>
              <a:rPr lang="en-US" altLang="en-US" sz="1100" dirty="0">
                <a:solidFill>
                  <a:srgbClr val="000000"/>
                </a:solidFill>
              </a:rPr>
              <a:t>**Higher end of range applies to loss-affected accounts.</a:t>
            </a:r>
          </a:p>
          <a:p>
            <a:pPr eaLnBrk="0" hangingPunct="0">
              <a:lnSpc>
                <a:spcPct val="85000"/>
              </a:lnSpc>
              <a:spcBef>
                <a:spcPct val="25000"/>
              </a:spcBef>
              <a:buClr>
                <a:srgbClr val="FF6801"/>
              </a:buClr>
            </a:pPr>
            <a:r>
              <a:rPr lang="en-US" altLang="en-US" sz="1100" dirty="0">
                <a:solidFill>
                  <a:srgbClr val="000000"/>
                </a:solidFill>
              </a:rPr>
              <a:t>Sources: Adapted from Barclay’s Capital research.</a:t>
            </a:r>
          </a:p>
        </p:txBody>
      </p:sp>
      <p:sp>
        <p:nvSpPr>
          <p:cNvPr id="12" name="TextBox 11"/>
          <p:cNvSpPr txBox="1"/>
          <p:nvPr/>
        </p:nvSpPr>
        <p:spPr>
          <a:xfrm>
            <a:off x="1173016" y="3456540"/>
            <a:ext cx="1565562" cy="646331"/>
          </a:xfrm>
          <a:prstGeom prst="rect">
            <a:avLst/>
          </a:prstGeom>
          <a:noFill/>
        </p:spPr>
        <p:txBody>
          <a:bodyPr wrap="square" rtlCol="0">
            <a:spAutoFit/>
          </a:bodyPr>
          <a:lstStyle/>
          <a:p>
            <a:pPr algn="ctr"/>
            <a:r>
              <a:rPr lang="en-US" b="1" dirty="0">
                <a:solidFill>
                  <a:srgbClr val="FF0000"/>
                </a:solidFill>
              </a:rPr>
              <a:t>+10% to +20%*</a:t>
            </a:r>
          </a:p>
        </p:txBody>
      </p:sp>
      <p:pic>
        <p:nvPicPr>
          <p:cNvPr id="2" name="Picture 1"/>
          <p:cNvPicPr>
            <a:picLocks noChangeAspect="1"/>
          </p:cNvPicPr>
          <p:nvPr/>
        </p:nvPicPr>
        <p:blipFill>
          <a:blip r:embed="rId3"/>
          <a:stretch>
            <a:fillRect/>
          </a:stretch>
        </p:blipFill>
        <p:spPr>
          <a:xfrm>
            <a:off x="176789" y="1558451"/>
            <a:ext cx="8753475" cy="1743075"/>
          </a:xfrm>
          <a:prstGeom prst="rect">
            <a:avLst/>
          </a:prstGeom>
        </p:spPr>
      </p:pic>
      <p:sp>
        <p:nvSpPr>
          <p:cNvPr id="8" name="Right Arrow 7"/>
          <p:cNvSpPr/>
          <p:nvPr/>
        </p:nvSpPr>
        <p:spPr>
          <a:xfrm rot="16200000">
            <a:off x="909781" y="3524932"/>
            <a:ext cx="738909" cy="3971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3537529" y="3566500"/>
            <a:ext cx="738909" cy="3971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948552" y="3479636"/>
            <a:ext cx="1929734" cy="1200329"/>
          </a:xfrm>
          <a:prstGeom prst="rect">
            <a:avLst/>
          </a:prstGeom>
          <a:noFill/>
        </p:spPr>
        <p:txBody>
          <a:bodyPr wrap="square" rtlCol="0">
            <a:spAutoFit/>
          </a:bodyPr>
          <a:lstStyle/>
          <a:p>
            <a:pPr algn="ctr"/>
            <a:r>
              <a:rPr lang="en-US" b="1" dirty="0">
                <a:solidFill>
                  <a:srgbClr val="FF0000"/>
                </a:solidFill>
              </a:rPr>
              <a:t>Non-Loss Affected: +5% </a:t>
            </a:r>
          </a:p>
          <a:p>
            <a:pPr algn="ctr"/>
            <a:r>
              <a:rPr lang="en-US" b="1" dirty="0">
                <a:solidFill>
                  <a:srgbClr val="FF0000"/>
                </a:solidFill>
              </a:rPr>
              <a:t>Loss-Affected: +10% to +15%**</a:t>
            </a:r>
          </a:p>
        </p:txBody>
      </p:sp>
      <p:sp>
        <p:nvSpPr>
          <p:cNvPr id="18" name="Right Arrow 17"/>
          <p:cNvSpPr/>
          <p:nvPr/>
        </p:nvSpPr>
        <p:spPr>
          <a:xfrm rot="16200000">
            <a:off x="6885711" y="3608068"/>
            <a:ext cx="738909" cy="3971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255165" y="3595039"/>
            <a:ext cx="1565562" cy="369332"/>
          </a:xfrm>
          <a:prstGeom prst="rect">
            <a:avLst/>
          </a:prstGeom>
          <a:noFill/>
        </p:spPr>
        <p:txBody>
          <a:bodyPr wrap="square" rtlCol="0">
            <a:spAutoFit/>
          </a:bodyPr>
          <a:lstStyle/>
          <a:p>
            <a:pPr algn="ctr"/>
            <a:r>
              <a:rPr lang="en-US" b="1" dirty="0">
                <a:solidFill>
                  <a:srgbClr val="FF0000"/>
                </a:solidFill>
              </a:rPr>
              <a:t>0% to +5%</a:t>
            </a:r>
          </a:p>
        </p:txBody>
      </p:sp>
      <p:sp>
        <p:nvSpPr>
          <p:cNvPr id="9" name="TextBox 8"/>
          <p:cNvSpPr txBox="1"/>
          <p:nvPr/>
        </p:nvSpPr>
        <p:spPr>
          <a:xfrm>
            <a:off x="1560944" y="4666094"/>
            <a:ext cx="5985164" cy="1200329"/>
          </a:xfrm>
          <a:prstGeom prst="rect">
            <a:avLst/>
          </a:prstGeom>
          <a:noFill/>
          <a:ln w="38100">
            <a:solidFill>
              <a:srgbClr val="FF0000"/>
            </a:solidFill>
          </a:ln>
        </p:spPr>
        <p:txBody>
          <a:bodyPr wrap="square" rtlCol="0">
            <a:spAutoFit/>
          </a:bodyPr>
          <a:lstStyle/>
          <a:p>
            <a:pPr algn="ctr"/>
            <a:r>
              <a:rPr lang="en-US" dirty="0">
                <a:solidFill>
                  <a:srgbClr val="28688C"/>
                </a:solidFill>
              </a:rPr>
              <a:t>Retrocessional Reinsurance markets (reinsurance for reinsurance companies) are pushing pressure through the reinsurance markets and into both commercial and personal lines</a:t>
            </a:r>
          </a:p>
        </p:txBody>
      </p:sp>
    </p:spTree>
    <p:extLst>
      <p:ext uri="{BB962C8B-B14F-4D97-AF65-F5344CB8AC3E}">
        <p14:creationId xmlns:p14="http://schemas.microsoft.com/office/powerpoint/2010/main" val="3974025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58200" cy="950976"/>
          </a:xfrm>
        </p:spPr>
        <p:txBody>
          <a:bodyPr/>
          <a:lstStyle/>
          <a:p>
            <a:r>
              <a:rPr lang="en-US" dirty="0"/>
              <a:t>Catastrophe Claims and Hard Markets</a:t>
            </a:r>
          </a:p>
        </p:txBody>
      </p:sp>
      <p:graphicFrame>
        <p:nvGraphicFramePr>
          <p:cNvPr id="6" name="Content Placeholder 5"/>
          <p:cNvGraphicFramePr>
            <a:graphicFrameLocks noGrp="1"/>
          </p:cNvGraphicFramePr>
          <p:nvPr>
            <p:ph idx="1"/>
            <p:extLst/>
          </p:nvPr>
        </p:nvGraphicFramePr>
        <p:xfrm>
          <a:off x="238534" y="1820117"/>
          <a:ext cx="6766560" cy="3779520"/>
        </p:xfrm>
        <a:graphic>
          <a:graphicData uri="http://schemas.openxmlformats.org/drawingml/2006/table">
            <a:tbl>
              <a:tblPr firstRow="1" bandRow="1">
                <a:tableStyleId>{5C22544A-7EE6-4342-B048-85BDC9FD1C3A}</a:tableStyleId>
              </a:tblPr>
              <a:tblGrid>
                <a:gridCol w="859941">
                  <a:extLst>
                    <a:ext uri="{9D8B030D-6E8A-4147-A177-3AD203B41FA5}">
                      <a16:colId xmlns:a16="http://schemas.microsoft.com/office/drawing/2014/main" xmlns="" val="1803353623"/>
                    </a:ext>
                  </a:extLst>
                </a:gridCol>
                <a:gridCol w="2252870">
                  <a:extLst>
                    <a:ext uri="{9D8B030D-6E8A-4147-A177-3AD203B41FA5}">
                      <a16:colId xmlns:a16="http://schemas.microsoft.com/office/drawing/2014/main" xmlns="" val="888360163"/>
                    </a:ext>
                  </a:extLst>
                </a:gridCol>
                <a:gridCol w="1962109">
                  <a:extLst>
                    <a:ext uri="{9D8B030D-6E8A-4147-A177-3AD203B41FA5}">
                      <a16:colId xmlns:a16="http://schemas.microsoft.com/office/drawing/2014/main" xmlns="" val="2474343424"/>
                    </a:ext>
                  </a:extLst>
                </a:gridCol>
                <a:gridCol w="1691640">
                  <a:extLst>
                    <a:ext uri="{9D8B030D-6E8A-4147-A177-3AD203B41FA5}">
                      <a16:colId xmlns:a16="http://schemas.microsoft.com/office/drawing/2014/main" xmlns="" val="434479912"/>
                    </a:ext>
                  </a:extLst>
                </a:gridCol>
              </a:tblGrid>
              <a:tr h="370840">
                <a:tc>
                  <a:txBody>
                    <a:bodyPr/>
                    <a:lstStyle/>
                    <a:p>
                      <a:pPr algn="ctr"/>
                      <a:r>
                        <a:rPr lang="en-US" sz="2000" dirty="0">
                          <a:latin typeface="Arial" panose="020B0604020202020204" pitchFamily="34" charset="0"/>
                          <a:cs typeface="Arial" panose="020B0604020202020204" pitchFamily="34" charset="0"/>
                        </a:rPr>
                        <a:t>Year</a:t>
                      </a:r>
                    </a:p>
                  </a:txBody>
                  <a:tcPr/>
                </a:tc>
                <a:tc>
                  <a:txBody>
                    <a:bodyPr/>
                    <a:lstStyle/>
                    <a:p>
                      <a:pPr algn="ctr"/>
                      <a:r>
                        <a:rPr lang="en-US" sz="2000" dirty="0">
                          <a:latin typeface="Arial" panose="020B0604020202020204" pitchFamily="34" charset="0"/>
                          <a:cs typeface="Arial" panose="020B0604020202020204" pitchFamily="34" charset="0"/>
                        </a:rPr>
                        <a:t>CAT claims over $35 billion</a:t>
                      </a:r>
                    </a:p>
                    <a:p>
                      <a:pPr algn="ctr"/>
                      <a:r>
                        <a:rPr lang="en-US" sz="2000" dirty="0">
                          <a:latin typeface="Arial" panose="020B0604020202020204" pitchFamily="34" charset="0"/>
                          <a:cs typeface="Arial" panose="020B0604020202020204" pitchFamily="34" charset="0"/>
                        </a:rPr>
                        <a:t>($2016, billions)</a:t>
                      </a:r>
                    </a:p>
                  </a:txBody>
                  <a:tcPr/>
                </a:tc>
                <a:tc>
                  <a:txBody>
                    <a:bodyPr/>
                    <a:lstStyle/>
                    <a:p>
                      <a:pPr algn="ctr"/>
                      <a:r>
                        <a:rPr lang="en-US" sz="2000" dirty="0">
                          <a:latin typeface="Arial" panose="020B0604020202020204" pitchFamily="34" charset="0"/>
                          <a:cs typeface="Arial" panose="020B0604020202020204" pitchFamily="34" charset="0"/>
                        </a:rPr>
                        <a:t>Growth of (NWP-GDP)</a:t>
                      </a:r>
                      <a:r>
                        <a:rPr lang="en-US" sz="2000" baseline="0" dirty="0">
                          <a:latin typeface="Arial" panose="020B0604020202020204" pitchFamily="34" charset="0"/>
                          <a:cs typeface="Arial" panose="020B0604020202020204" pitchFamily="34" charset="0"/>
                        </a:rPr>
                        <a:t> in following year</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Hard Market?</a:t>
                      </a:r>
                    </a:p>
                  </a:txBody>
                  <a:tcPr/>
                </a:tc>
                <a:extLst>
                  <a:ext uri="{0D108BD9-81ED-4DB2-BD59-A6C34878D82A}">
                    <a16:rowId xmlns:a16="http://schemas.microsoft.com/office/drawing/2014/main" xmlns="" val="1262714145"/>
                  </a:ext>
                </a:extLst>
              </a:tr>
              <a:tr h="370840">
                <a:tc>
                  <a:txBody>
                    <a:bodyPr/>
                    <a:lstStyle/>
                    <a:p>
                      <a:r>
                        <a:rPr lang="en-US" sz="2000" dirty="0">
                          <a:latin typeface="Arial" panose="020B0604020202020204" pitchFamily="34" charset="0"/>
                          <a:cs typeface="Arial" panose="020B0604020202020204" pitchFamily="34" charset="0"/>
                        </a:rPr>
                        <a:t>1992</a:t>
                      </a:r>
                    </a:p>
                  </a:txBody>
                  <a:tcPr/>
                </a:tc>
                <a:tc>
                  <a:txBody>
                    <a:bodyPr/>
                    <a:lstStyle/>
                    <a:p>
                      <a:pPr algn="ctr"/>
                      <a:r>
                        <a:rPr lang="en-US" sz="2000" dirty="0">
                          <a:latin typeface="Arial" panose="020B0604020202020204" pitchFamily="34" charset="0"/>
                          <a:cs typeface="Arial" panose="020B0604020202020204" pitchFamily="34" charset="0"/>
                        </a:rPr>
                        <a:t>$39.6</a:t>
                      </a:r>
                    </a:p>
                  </a:txBody>
                  <a:tcPr/>
                </a:tc>
                <a:tc>
                  <a:txBody>
                    <a:bodyPr/>
                    <a:lstStyle/>
                    <a:p>
                      <a:pPr algn="ctr"/>
                      <a:r>
                        <a:rPr lang="en-US" sz="2000" dirty="0">
                          <a:latin typeface="Arial" panose="020B0604020202020204" pitchFamily="34" charset="0"/>
                          <a:cs typeface="Arial" panose="020B0604020202020204" pitchFamily="34" charset="0"/>
                        </a:rPr>
                        <a:t>0.9%</a:t>
                      </a:r>
                    </a:p>
                  </a:txBody>
                  <a:tcPr/>
                </a:tc>
                <a:tc>
                  <a:txBody>
                    <a:bodyPr/>
                    <a:lstStyle/>
                    <a:p>
                      <a:pPr algn="ctr"/>
                      <a:r>
                        <a:rPr lang="en-US" sz="2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xmlns="" val="400188853"/>
                  </a:ext>
                </a:extLst>
              </a:tr>
              <a:tr h="370840">
                <a:tc>
                  <a:txBody>
                    <a:bodyPr/>
                    <a:lstStyle/>
                    <a:p>
                      <a:r>
                        <a:rPr lang="en-US" sz="2000" dirty="0">
                          <a:latin typeface="Arial" panose="020B0604020202020204" pitchFamily="34" charset="0"/>
                          <a:cs typeface="Arial" panose="020B0604020202020204" pitchFamily="34" charset="0"/>
                        </a:rPr>
                        <a:t>2001</a:t>
                      </a:r>
                    </a:p>
                  </a:txBody>
                  <a:tcPr/>
                </a:tc>
                <a:tc>
                  <a:txBody>
                    <a:bodyPr/>
                    <a:lstStyle/>
                    <a:p>
                      <a:pPr algn="ctr"/>
                      <a:r>
                        <a:rPr lang="en-US" sz="2000" dirty="0">
                          <a:latin typeface="Arial" panose="020B0604020202020204" pitchFamily="34" charset="0"/>
                          <a:cs typeface="Arial" panose="020B0604020202020204" pitchFamily="34" charset="0"/>
                        </a:rPr>
                        <a:t>$36.4</a:t>
                      </a:r>
                    </a:p>
                  </a:txBody>
                  <a:tcPr/>
                </a:tc>
                <a:tc>
                  <a:txBody>
                    <a:bodyPr/>
                    <a:lstStyle/>
                    <a:p>
                      <a:pPr algn="ctr"/>
                      <a:r>
                        <a:rPr lang="en-US" sz="2000" dirty="0">
                          <a:latin typeface="Arial" panose="020B0604020202020204" pitchFamily="34" charset="0"/>
                          <a:cs typeface="Arial" panose="020B0604020202020204" pitchFamily="34" charset="0"/>
                        </a:rPr>
                        <a:t>12.0%</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xmlns="" val="3389129266"/>
                  </a:ext>
                </a:extLst>
              </a:tr>
              <a:tr h="370840">
                <a:tc>
                  <a:txBody>
                    <a:bodyPr/>
                    <a:lstStyle/>
                    <a:p>
                      <a:r>
                        <a:rPr lang="en-US" sz="2000" dirty="0">
                          <a:latin typeface="Arial" panose="020B0604020202020204" pitchFamily="34" charset="0"/>
                          <a:cs typeface="Arial" panose="020B0604020202020204" pitchFamily="34" charset="0"/>
                        </a:rPr>
                        <a:t>2004</a:t>
                      </a:r>
                    </a:p>
                  </a:txBody>
                  <a:tcPr/>
                </a:tc>
                <a:tc>
                  <a:txBody>
                    <a:bodyPr/>
                    <a:lstStyle/>
                    <a:p>
                      <a:pPr algn="ctr"/>
                      <a:r>
                        <a:rPr lang="en-US" sz="2000" dirty="0">
                          <a:latin typeface="Arial" panose="020B0604020202020204" pitchFamily="34" charset="0"/>
                          <a:cs typeface="Arial" panose="020B0604020202020204" pitchFamily="34" charset="0"/>
                        </a:rPr>
                        <a:t>$36.4</a:t>
                      </a:r>
                    </a:p>
                  </a:txBody>
                  <a:tcPr/>
                </a:tc>
                <a:tc>
                  <a:txBody>
                    <a:bodyPr/>
                    <a:lstStyle/>
                    <a:p>
                      <a:pPr algn="ctr"/>
                      <a:r>
                        <a:rPr lang="en-US" sz="2000" dirty="0">
                          <a:latin typeface="Arial" panose="020B0604020202020204" pitchFamily="34" charset="0"/>
                          <a:cs typeface="Arial" panose="020B0604020202020204" pitchFamily="34" charset="0"/>
                        </a:rPr>
                        <a:t>-6.2%</a:t>
                      </a:r>
                    </a:p>
                  </a:txBody>
                  <a:tcPr/>
                </a:tc>
                <a:tc>
                  <a:txBody>
                    <a:bodyPr/>
                    <a:lstStyle/>
                    <a:p>
                      <a:pPr algn="ctr"/>
                      <a:r>
                        <a:rPr lang="en-US" sz="2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xmlns="" val="1106219612"/>
                  </a:ext>
                </a:extLst>
              </a:tr>
              <a:tr h="370840">
                <a:tc>
                  <a:txBody>
                    <a:bodyPr/>
                    <a:lstStyle/>
                    <a:p>
                      <a:r>
                        <a:rPr lang="en-US" sz="2000" dirty="0">
                          <a:latin typeface="Arial" panose="020B0604020202020204" pitchFamily="34" charset="0"/>
                          <a:cs typeface="Arial" panose="020B0604020202020204" pitchFamily="34" charset="0"/>
                        </a:rPr>
                        <a:t>2005</a:t>
                      </a:r>
                    </a:p>
                  </a:txBody>
                  <a:tcPr/>
                </a:tc>
                <a:tc>
                  <a:txBody>
                    <a:bodyPr/>
                    <a:lstStyle/>
                    <a:p>
                      <a:pPr algn="ctr"/>
                      <a:r>
                        <a:rPr lang="en-US" sz="2000" dirty="0">
                          <a:latin typeface="Arial" panose="020B0604020202020204" pitchFamily="34" charset="0"/>
                          <a:cs typeface="Arial" panose="020B0604020202020204" pitchFamily="34" charset="0"/>
                        </a:rPr>
                        <a:t>$77.1</a:t>
                      </a:r>
                    </a:p>
                  </a:txBody>
                  <a:tcPr/>
                </a:tc>
                <a:tc>
                  <a:txBody>
                    <a:bodyPr/>
                    <a:lstStyle/>
                    <a:p>
                      <a:pPr algn="ctr"/>
                      <a:r>
                        <a:rPr lang="en-US" sz="2000" dirty="0">
                          <a:latin typeface="Arial" panose="020B0604020202020204" pitchFamily="34" charset="0"/>
                          <a:cs typeface="Arial" panose="020B0604020202020204" pitchFamily="34" charset="0"/>
                        </a:rPr>
                        <a:t>-3.1%</a:t>
                      </a:r>
                    </a:p>
                  </a:txBody>
                  <a:tcPr/>
                </a:tc>
                <a:tc>
                  <a:txBody>
                    <a:bodyPr/>
                    <a:lstStyle/>
                    <a:p>
                      <a:pPr algn="ctr"/>
                      <a:r>
                        <a:rPr lang="en-US" sz="2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xmlns="" val="3437044010"/>
                  </a:ext>
                </a:extLst>
              </a:tr>
              <a:tr h="370840">
                <a:tc>
                  <a:txBody>
                    <a:bodyPr/>
                    <a:lstStyle/>
                    <a:p>
                      <a:r>
                        <a:rPr lang="en-US" sz="2000" dirty="0">
                          <a:latin typeface="Arial" panose="020B0604020202020204" pitchFamily="34" charset="0"/>
                          <a:cs typeface="Arial" panose="020B0604020202020204" pitchFamily="34" charset="0"/>
                        </a:rPr>
                        <a:t>2011</a:t>
                      </a:r>
                    </a:p>
                  </a:txBody>
                  <a:tcPr/>
                </a:tc>
                <a:tc>
                  <a:txBody>
                    <a:bodyPr/>
                    <a:lstStyle/>
                    <a:p>
                      <a:pPr algn="ctr"/>
                      <a:r>
                        <a:rPr lang="en-US" sz="2000" dirty="0">
                          <a:latin typeface="Arial" panose="020B0604020202020204" pitchFamily="34" charset="0"/>
                          <a:cs typeface="Arial" panose="020B0604020202020204" pitchFamily="34" charset="0"/>
                        </a:rPr>
                        <a:t>$35.2</a:t>
                      </a:r>
                    </a:p>
                  </a:txBody>
                  <a:tcPr/>
                </a:tc>
                <a:tc>
                  <a:txBody>
                    <a:bodyPr/>
                    <a:lstStyle/>
                    <a:p>
                      <a:pPr algn="ctr"/>
                      <a:r>
                        <a:rPr lang="en-US" sz="2000" dirty="0">
                          <a:latin typeface="Arial" panose="020B0604020202020204" pitchFamily="34" charset="0"/>
                          <a:cs typeface="Arial" panose="020B0604020202020204" pitchFamily="34" charset="0"/>
                        </a:rPr>
                        <a:t>0.2%</a:t>
                      </a:r>
                    </a:p>
                  </a:txBody>
                  <a:tcPr/>
                </a:tc>
                <a:tc>
                  <a:txBody>
                    <a:bodyPr/>
                    <a:lstStyle/>
                    <a:p>
                      <a:pPr algn="ctr"/>
                      <a:r>
                        <a:rPr lang="en-US" sz="2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xmlns="" val="3576697613"/>
                  </a:ext>
                </a:extLst>
              </a:tr>
              <a:tr h="370840">
                <a:tc>
                  <a:txBody>
                    <a:bodyPr/>
                    <a:lstStyle/>
                    <a:p>
                      <a:r>
                        <a:rPr lang="en-US" sz="2000" dirty="0">
                          <a:latin typeface="Arial" panose="020B0604020202020204" pitchFamily="34" charset="0"/>
                          <a:cs typeface="Arial" panose="020B0604020202020204" pitchFamily="34" charset="0"/>
                        </a:rPr>
                        <a:t>2012</a:t>
                      </a:r>
                    </a:p>
                  </a:txBody>
                  <a:tcPr/>
                </a:tc>
                <a:tc>
                  <a:txBody>
                    <a:bodyPr/>
                    <a:lstStyle/>
                    <a:p>
                      <a:pPr algn="ctr"/>
                      <a:r>
                        <a:rPr lang="en-US" sz="2000" dirty="0">
                          <a:latin typeface="Arial" panose="020B0604020202020204" pitchFamily="34" charset="0"/>
                          <a:cs typeface="Arial" panose="020B0604020202020204" pitchFamily="34" charset="0"/>
                        </a:rPr>
                        <a:t>$36.8</a:t>
                      </a:r>
                    </a:p>
                  </a:txBody>
                  <a:tcPr/>
                </a:tc>
                <a:tc>
                  <a:txBody>
                    <a:bodyPr/>
                    <a:lstStyle/>
                    <a:p>
                      <a:pPr algn="ctr"/>
                      <a:r>
                        <a:rPr lang="en-US" sz="2000" dirty="0">
                          <a:latin typeface="Arial" panose="020B0604020202020204" pitchFamily="34" charset="0"/>
                          <a:cs typeface="Arial" panose="020B0604020202020204" pitchFamily="34" charset="0"/>
                        </a:rPr>
                        <a:t>1.3%</a:t>
                      </a:r>
                    </a:p>
                  </a:txBody>
                  <a:tcPr/>
                </a:tc>
                <a:tc>
                  <a:txBody>
                    <a:bodyPr/>
                    <a:lstStyle/>
                    <a:p>
                      <a:pPr algn="ctr"/>
                      <a:r>
                        <a:rPr lang="en-US" sz="2000" dirty="0">
                          <a:latin typeface="Arial" panose="020B0604020202020204" pitchFamily="34" charset="0"/>
                          <a:cs typeface="Arial" panose="020B0604020202020204" pitchFamily="34" charset="0"/>
                        </a:rPr>
                        <a:t>No</a:t>
                      </a:r>
                    </a:p>
                  </a:txBody>
                  <a:tcPr/>
                </a:tc>
                <a:extLst>
                  <a:ext uri="{0D108BD9-81ED-4DB2-BD59-A6C34878D82A}">
                    <a16:rowId xmlns:a16="http://schemas.microsoft.com/office/drawing/2014/main" xmlns="" val="1876153271"/>
                  </a:ext>
                </a:extLst>
              </a:tr>
              <a:tr h="370840">
                <a:tc>
                  <a:txBody>
                    <a:bodyPr/>
                    <a:lstStyle/>
                    <a:p>
                      <a:r>
                        <a:rPr lang="en-US" sz="2000" dirty="0">
                          <a:latin typeface="Arial" panose="020B0604020202020204" pitchFamily="34" charset="0"/>
                          <a:cs typeface="Arial" panose="020B0604020202020204" pitchFamily="34" charset="0"/>
                        </a:rPr>
                        <a:t>2017</a:t>
                      </a:r>
                    </a:p>
                  </a:txBody>
                  <a:tcPr/>
                </a:tc>
                <a:tc>
                  <a:txBody>
                    <a:bodyPr/>
                    <a:lstStyle/>
                    <a:p>
                      <a:pPr algn="ctr"/>
                      <a:r>
                        <a:rPr lang="en-US" sz="2000" dirty="0">
                          <a:latin typeface="Arial" panose="020B0604020202020204" pitchFamily="34" charset="0"/>
                          <a:cs typeface="Arial" panose="020B0604020202020204" pitchFamily="34" charset="0"/>
                        </a:rPr>
                        <a:t>$75+</a:t>
                      </a:r>
                    </a:p>
                  </a:txBody>
                  <a:tcPr/>
                </a:tc>
                <a:tc>
                  <a:txBody>
                    <a:bodyPr/>
                    <a:lstStyle/>
                    <a:p>
                      <a:pPr algn="ctr"/>
                      <a:r>
                        <a:rPr lang="en-US" sz="2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4123605426"/>
                  </a:ext>
                </a:extLst>
              </a:tr>
            </a:tbl>
          </a:graphicData>
        </a:graphic>
      </p:graphicFrame>
      <p:sp>
        <p:nvSpPr>
          <p:cNvPr id="4" name="AutoShape 6"/>
          <p:cNvSpPr>
            <a:spLocks noChangeArrowheads="1"/>
          </p:cNvSpPr>
          <p:nvPr/>
        </p:nvSpPr>
        <p:spPr bwMode="blackWhite">
          <a:xfrm>
            <a:off x="7170866" y="2386504"/>
            <a:ext cx="1924148" cy="2646745"/>
          </a:xfrm>
          <a:prstGeom prst="wedgeRectCallout">
            <a:avLst>
              <a:gd name="adj1" fmla="val -78066"/>
              <a:gd name="adj2" fmla="val 180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rPr>
              <a:t>Contrary to conventional wisdom, heavy CAT activity does not generally precipitate a hard market</a:t>
            </a:r>
          </a:p>
        </p:txBody>
      </p:sp>
      <p:sp useBgFill="1">
        <p:nvSpPr>
          <p:cNvPr id="5" name="Text Placeholder 4"/>
          <p:cNvSpPr>
            <a:spLocks noGrp="1"/>
          </p:cNvSpPr>
          <p:nvPr>
            <p:ph type="body" sz="quarter" idx="16"/>
          </p:nvPr>
        </p:nvSpPr>
        <p:spPr>
          <a:xfrm>
            <a:off x="156891" y="6294780"/>
            <a:ext cx="8454009" cy="415018"/>
          </a:xfrm>
        </p:spPr>
        <p:txBody>
          <a:bodyPr/>
          <a:lstStyle/>
          <a:p>
            <a:pPr>
              <a:lnSpc>
                <a:spcPct val="85000"/>
              </a:lnSpc>
              <a:spcBef>
                <a:spcPct val="25000"/>
              </a:spcBef>
              <a:buClr>
                <a:schemeClr val="accent2"/>
              </a:buClr>
            </a:pPr>
            <a:endParaRPr lang="en-US" sz="1100" dirty="0">
              <a:latin typeface="Arial" panose="020B0604020202020204" pitchFamily="34" charset="0"/>
            </a:endParaRPr>
          </a:p>
          <a:p>
            <a:pPr eaLnBrk="0" hangingPunct="0">
              <a:lnSpc>
                <a:spcPct val="85000"/>
              </a:lnSpc>
              <a:spcBef>
                <a:spcPct val="25000"/>
              </a:spcBef>
              <a:buClr>
                <a:schemeClr val="accent2"/>
              </a:buClr>
            </a:pPr>
            <a:r>
              <a:rPr lang="en-US" sz="1100" dirty="0">
                <a:latin typeface="Arial" panose="020B0604020202020204" pitchFamily="34" charset="0"/>
              </a:rPr>
              <a:t>Source: Insurance Information Institute.</a:t>
            </a:r>
          </a:p>
        </p:txBody>
      </p:sp>
    </p:spTree>
    <p:extLst>
      <p:ext uri="{BB962C8B-B14F-4D97-AF65-F5344CB8AC3E}">
        <p14:creationId xmlns:p14="http://schemas.microsoft.com/office/powerpoint/2010/main" val="3953137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6891" y="264983"/>
            <a:ext cx="8774838" cy="950976"/>
          </a:xfrm>
        </p:spPr>
        <p:txBody>
          <a:bodyPr/>
          <a:lstStyle/>
          <a:p>
            <a:r>
              <a:rPr lang="en-US" dirty="0"/>
              <a:t>P/C Insurance Industry ROE and Hard Markets</a:t>
            </a:r>
          </a:p>
        </p:txBody>
      </p:sp>
      <p:graphicFrame>
        <p:nvGraphicFramePr>
          <p:cNvPr id="6" name="Content Placeholder 5"/>
          <p:cNvGraphicFramePr>
            <a:graphicFrameLocks noGrp="1"/>
          </p:cNvGraphicFramePr>
          <p:nvPr>
            <p:ph idx="1"/>
            <p:extLst/>
          </p:nvPr>
        </p:nvGraphicFramePr>
        <p:xfrm>
          <a:off x="340103" y="1852773"/>
          <a:ext cx="6160811" cy="3291840"/>
        </p:xfrm>
        <a:graphic>
          <a:graphicData uri="http://schemas.openxmlformats.org/drawingml/2006/table">
            <a:tbl>
              <a:tblPr firstRow="1" bandRow="1">
                <a:tableStyleId>{5C22544A-7EE6-4342-B048-85BDC9FD1C3A}</a:tableStyleId>
              </a:tblPr>
              <a:tblGrid>
                <a:gridCol w="859941">
                  <a:extLst>
                    <a:ext uri="{9D8B030D-6E8A-4147-A177-3AD203B41FA5}">
                      <a16:colId xmlns:a16="http://schemas.microsoft.com/office/drawing/2014/main" xmlns="" val="1803353623"/>
                    </a:ext>
                  </a:extLst>
                </a:gridCol>
                <a:gridCol w="1577009">
                  <a:extLst>
                    <a:ext uri="{9D8B030D-6E8A-4147-A177-3AD203B41FA5}">
                      <a16:colId xmlns:a16="http://schemas.microsoft.com/office/drawing/2014/main" xmlns="" val="888360163"/>
                    </a:ext>
                  </a:extLst>
                </a:gridCol>
                <a:gridCol w="1842052">
                  <a:extLst>
                    <a:ext uri="{9D8B030D-6E8A-4147-A177-3AD203B41FA5}">
                      <a16:colId xmlns:a16="http://schemas.microsoft.com/office/drawing/2014/main" xmlns="" val="2474343424"/>
                    </a:ext>
                  </a:extLst>
                </a:gridCol>
                <a:gridCol w="1881809">
                  <a:extLst>
                    <a:ext uri="{9D8B030D-6E8A-4147-A177-3AD203B41FA5}">
                      <a16:colId xmlns:a16="http://schemas.microsoft.com/office/drawing/2014/main" xmlns="" val="434479912"/>
                    </a:ext>
                  </a:extLst>
                </a:gridCol>
              </a:tblGrid>
              <a:tr h="370840">
                <a:tc>
                  <a:txBody>
                    <a:bodyPr/>
                    <a:lstStyle/>
                    <a:p>
                      <a:pPr algn="ctr"/>
                      <a:r>
                        <a:rPr lang="en-US" sz="2000" dirty="0">
                          <a:latin typeface="Arial" panose="020B0604020202020204" pitchFamily="34" charset="0"/>
                          <a:cs typeface="Arial" panose="020B0604020202020204" pitchFamily="34" charset="0"/>
                        </a:rPr>
                        <a:t>Year</a:t>
                      </a:r>
                    </a:p>
                  </a:txBody>
                  <a:tcPr/>
                </a:tc>
                <a:tc>
                  <a:txBody>
                    <a:bodyPr/>
                    <a:lstStyle/>
                    <a:p>
                      <a:pPr algn="ctr"/>
                      <a:r>
                        <a:rPr lang="en-US" sz="2000" dirty="0">
                          <a:latin typeface="Arial" panose="020B0604020202020204" pitchFamily="34" charset="0"/>
                          <a:cs typeface="Arial" panose="020B0604020202020204" pitchFamily="34" charset="0"/>
                        </a:rPr>
                        <a:t>P/C Industry ROE</a:t>
                      </a:r>
                      <a:r>
                        <a:rPr lang="en-US" sz="2000" baseline="0" dirty="0">
                          <a:latin typeface="Arial" panose="020B0604020202020204" pitchFamily="34" charset="0"/>
                          <a:cs typeface="Arial" panose="020B0604020202020204" pitchFamily="34" charset="0"/>
                        </a:rPr>
                        <a:t> less than 4%</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Growth of (NWP-GDP)</a:t>
                      </a:r>
                      <a:r>
                        <a:rPr lang="en-US" sz="2000" baseline="0" dirty="0">
                          <a:latin typeface="Arial" panose="020B0604020202020204" pitchFamily="34" charset="0"/>
                          <a:cs typeface="Arial" panose="020B0604020202020204" pitchFamily="34" charset="0"/>
                        </a:rPr>
                        <a:t> in following year</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Hard Market?</a:t>
                      </a:r>
                    </a:p>
                  </a:txBody>
                  <a:tcPr/>
                </a:tc>
                <a:extLst>
                  <a:ext uri="{0D108BD9-81ED-4DB2-BD59-A6C34878D82A}">
                    <a16:rowId xmlns:a16="http://schemas.microsoft.com/office/drawing/2014/main" xmlns="" val="1262714145"/>
                  </a:ext>
                </a:extLst>
              </a:tr>
              <a:tr h="370840">
                <a:tc>
                  <a:txBody>
                    <a:bodyPr/>
                    <a:lstStyle/>
                    <a:p>
                      <a:r>
                        <a:rPr lang="en-US" sz="2000" dirty="0">
                          <a:latin typeface="Arial" panose="020B0604020202020204" pitchFamily="34" charset="0"/>
                          <a:cs typeface="Arial" panose="020B0604020202020204" pitchFamily="34" charset="0"/>
                        </a:rPr>
                        <a:t>1975</a:t>
                      </a:r>
                    </a:p>
                  </a:txBody>
                  <a:tcPr/>
                </a:tc>
                <a:tc>
                  <a:txBody>
                    <a:bodyPr/>
                    <a:lstStyle/>
                    <a:p>
                      <a:pPr algn="ctr"/>
                      <a:r>
                        <a:rPr lang="en-US" sz="2000" dirty="0">
                          <a:latin typeface="Arial" panose="020B0604020202020204" pitchFamily="34" charset="0"/>
                          <a:cs typeface="Arial" panose="020B0604020202020204" pitchFamily="34" charset="0"/>
                        </a:rPr>
                        <a:t>2.4%</a:t>
                      </a:r>
                    </a:p>
                  </a:txBody>
                  <a:tcPr/>
                </a:tc>
                <a:tc>
                  <a:txBody>
                    <a:bodyPr/>
                    <a:lstStyle/>
                    <a:p>
                      <a:pPr algn="ctr"/>
                      <a:r>
                        <a:rPr lang="en-US" sz="2000" dirty="0">
                          <a:latin typeface="Arial" panose="020B0604020202020204" pitchFamily="34" charset="0"/>
                          <a:cs typeface="Arial" panose="020B0604020202020204" pitchFamily="34" charset="0"/>
                        </a:rPr>
                        <a:t>10.7%</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xmlns="" val="400188853"/>
                  </a:ext>
                </a:extLst>
              </a:tr>
              <a:tr h="370840">
                <a:tc>
                  <a:txBody>
                    <a:bodyPr/>
                    <a:lstStyle/>
                    <a:p>
                      <a:r>
                        <a:rPr lang="en-US" sz="2000" dirty="0">
                          <a:latin typeface="Arial" panose="020B0604020202020204" pitchFamily="34" charset="0"/>
                          <a:cs typeface="Arial" panose="020B0604020202020204" pitchFamily="34" charset="0"/>
                        </a:rPr>
                        <a:t>1984</a:t>
                      </a:r>
                    </a:p>
                  </a:txBody>
                  <a:tcPr/>
                </a:tc>
                <a:tc>
                  <a:txBody>
                    <a:bodyPr/>
                    <a:lstStyle/>
                    <a:p>
                      <a:pPr algn="ctr"/>
                      <a:r>
                        <a:rPr lang="en-US" sz="2000" dirty="0">
                          <a:latin typeface="Arial" panose="020B0604020202020204" pitchFamily="34" charset="0"/>
                          <a:cs typeface="Arial" panose="020B0604020202020204" pitchFamily="34" charset="0"/>
                        </a:rPr>
                        <a:t>1.8%</a:t>
                      </a:r>
                    </a:p>
                  </a:txBody>
                  <a:tcPr/>
                </a:tc>
                <a:tc>
                  <a:txBody>
                    <a:bodyPr/>
                    <a:lstStyle/>
                    <a:p>
                      <a:pPr algn="ctr"/>
                      <a:r>
                        <a:rPr lang="en-US" sz="2000" dirty="0">
                          <a:latin typeface="Arial" panose="020B0604020202020204" pitchFamily="34" charset="0"/>
                          <a:cs typeface="Arial" panose="020B0604020202020204" pitchFamily="34" charset="0"/>
                        </a:rPr>
                        <a:t>14.6%</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xmlns="" val="3702799810"/>
                  </a:ext>
                </a:extLst>
              </a:tr>
              <a:tr h="370840">
                <a:tc>
                  <a:txBody>
                    <a:bodyPr/>
                    <a:lstStyle/>
                    <a:p>
                      <a:r>
                        <a:rPr lang="en-US" sz="2000" dirty="0">
                          <a:latin typeface="Arial" panose="020B0604020202020204" pitchFamily="34" charset="0"/>
                          <a:cs typeface="Arial" panose="020B0604020202020204" pitchFamily="34" charset="0"/>
                        </a:rPr>
                        <a:t>2001</a:t>
                      </a:r>
                    </a:p>
                  </a:txBody>
                  <a:tcPr/>
                </a:tc>
                <a:tc>
                  <a:txBody>
                    <a:bodyPr/>
                    <a:lstStyle/>
                    <a:p>
                      <a:pPr algn="ctr"/>
                      <a:r>
                        <a:rPr lang="en-US" sz="2000" dirty="0">
                          <a:latin typeface="Arial" panose="020B0604020202020204" pitchFamily="34" charset="0"/>
                          <a:cs typeface="Arial" panose="020B0604020202020204" pitchFamily="34" charset="0"/>
                        </a:rPr>
                        <a:t>-1.2%</a:t>
                      </a:r>
                    </a:p>
                  </a:txBody>
                  <a:tcPr/>
                </a:tc>
                <a:tc>
                  <a:txBody>
                    <a:bodyPr/>
                    <a:lstStyle/>
                    <a:p>
                      <a:pPr algn="ctr"/>
                      <a:r>
                        <a:rPr lang="en-US" sz="2000" dirty="0">
                          <a:latin typeface="Arial" panose="020B0604020202020204" pitchFamily="34" charset="0"/>
                          <a:cs typeface="Arial" panose="020B0604020202020204" pitchFamily="34" charset="0"/>
                        </a:rPr>
                        <a:t>12.0%</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xmlns="" val="1106219612"/>
                  </a:ext>
                </a:extLst>
              </a:tr>
              <a:tr h="370840">
                <a:tc>
                  <a:txBody>
                    <a:bodyPr/>
                    <a:lstStyle/>
                    <a:p>
                      <a:r>
                        <a:rPr lang="en-US" sz="2000" dirty="0">
                          <a:latin typeface="Arial" panose="020B0604020202020204" pitchFamily="34" charset="0"/>
                          <a:cs typeface="Arial" panose="020B0604020202020204" pitchFamily="34" charset="0"/>
                        </a:rPr>
                        <a:t>2002</a:t>
                      </a:r>
                    </a:p>
                  </a:txBody>
                  <a:tcPr/>
                </a:tc>
                <a:tc>
                  <a:txBody>
                    <a:bodyPr/>
                    <a:lstStyle/>
                    <a:p>
                      <a:pPr algn="ctr"/>
                      <a:r>
                        <a:rPr lang="en-US" sz="2000" dirty="0">
                          <a:latin typeface="Arial" panose="020B0604020202020204" pitchFamily="34" charset="0"/>
                          <a:cs typeface="Arial" panose="020B0604020202020204" pitchFamily="34" charset="0"/>
                        </a:rPr>
                        <a:t>2.1%</a:t>
                      </a:r>
                    </a:p>
                  </a:txBody>
                  <a:tcPr/>
                </a:tc>
                <a:tc>
                  <a:txBody>
                    <a:bodyPr/>
                    <a:lstStyle/>
                    <a:p>
                      <a:pPr algn="ctr"/>
                      <a:r>
                        <a:rPr lang="en-US" sz="2000" dirty="0">
                          <a:latin typeface="Arial" panose="020B0604020202020204" pitchFamily="34" charset="0"/>
                          <a:cs typeface="Arial" panose="020B0604020202020204" pitchFamily="34" charset="0"/>
                        </a:rPr>
                        <a:t>5.1%</a:t>
                      </a:r>
                    </a:p>
                  </a:txBody>
                  <a:tcPr/>
                </a:tc>
                <a:tc>
                  <a:txBody>
                    <a:bodyPr/>
                    <a:lstStyle/>
                    <a:p>
                      <a:pPr algn="ctr"/>
                      <a:r>
                        <a:rPr lang="en-US" sz="2000" dirty="0">
                          <a:latin typeface="Arial" panose="020B0604020202020204" pitchFamily="34" charset="0"/>
                          <a:cs typeface="Arial" panose="020B0604020202020204" pitchFamily="34" charset="0"/>
                        </a:rPr>
                        <a:t>Yes</a:t>
                      </a:r>
                    </a:p>
                  </a:txBody>
                  <a:tcPr/>
                </a:tc>
                <a:extLst>
                  <a:ext uri="{0D108BD9-81ED-4DB2-BD59-A6C34878D82A}">
                    <a16:rowId xmlns:a16="http://schemas.microsoft.com/office/drawing/2014/main" xmlns="" val="3437044010"/>
                  </a:ext>
                </a:extLst>
              </a:tr>
              <a:tr h="370840">
                <a:tc>
                  <a:txBody>
                    <a:bodyPr/>
                    <a:lstStyle/>
                    <a:p>
                      <a:r>
                        <a:rPr lang="en-US" sz="2000" dirty="0">
                          <a:latin typeface="Arial" panose="020B0604020202020204" pitchFamily="34" charset="0"/>
                          <a:cs typeface="Arial" panose="020B0604020202020204" pitchFamily="34" charset="0"/>
                        </a:rPr>
                        <a:t>2017</a:t>
                      </a:r>
                    </a:p>
                  </a:txBody>
                  <a:tcPr/>
                </a:tc>
                <a:tc>
                  <a:txBody>
                    <a:bodyPr/>
                    <a:lstStyle/>
                    <a:p>
                      <a:pPr algn="ctr"/>
                      <a:r>
                        <a:rPr lang="en-US" sz="2000" dirty="0">
                          <a:latin typeface="Arial" panose="020B0604020202020204" pitchFamily="34" charset="0"/>
                          <a:cs typeface="Arial" panose="020B0604020202020204" pitchFamily="34" charset="0"/>
                        </a:rPr>
                        <a:t>~4%</a:t>
                      </a:r>
                    </a:p>
                  </a:txBody>
                  <a:tcPr/>
                </a:tc>
                <a:tc>
                  <a:txBody>
                    <a:bodyPr/>
                    <a:lstStyle/>
                    <a:p>
                      <a:pPr algn="ctr"/>
                      <a:r>
                        <a:rPr lang="en-US" sz="2000" dirty="0">
                          <a:latin typeface="Arial" panose="020B0604020202020204" pitchFamily="34" charset="0"/>
                          <a:cs typeface="Arial" panose="020B0604020202020204" pitchFamily="34" charset="0"/>
                        </a:rPr>
                        <a:t>?</a:t>
                      </a:r>
                    </a:p>
                  </a:txBody>
                  <a:tcPr/>
                </a:tc>
                <a:tc>
                  <a:txBody>
                    <a:bodyPr/>
                    <a:lstStyle/>
                    <a:p>
                      <a:pPr algn="ctr"/>
                      <a:r>
                        <a:rPr lang="en-US" sz="20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1876153271"/>
                  </a:ext>
                </a:extLst>
              </a:tr>
            </a:tbl>
          </a:graphicData>
        </a:graphic>
      </p:graphicFrame>
      <p:sp>
        <p:nvSpPr>
          <p:cNvPr id="4" name="Text Placeholder 4"/>
          <p:cNvSpPr>
            <a:spLocks noGrp="1"/>
          </p:cNvSpPr>
          <p:nvPr>
            <p:ph type="body" sz="quarter" idx="16"/>
          </p:nvPr>
        </p:nvSpPr>
        <p:spPr>
          <a:xfrm>
            <a:off x="156891" y="6294780"/>
            <a:ext cx="8454009" cy="415018"/>
          </a:xfrm>
        </p:spPr>
        <p:txBody>
          <a:bodyPr/>
          <a:lstStyle/>
          <a:p>
            <a:pPr>
              <a:lnSpc>
                <a:spcPct val="85000"/>
              </a:lnSpc>
              <a:spcBef>
                <a:spcPct val="25000"/>
              </a:spcBef>
              <a:buClr>
                <a:schemeClr val="accent2"/>
              </a:buClr>
            </a:pPr>
            <a:endParaRPr lang="en-US" sz="1100" dirty="0">
              <a:latin typeface="Arial" panose="020B0604020202020204" pitchFamily="34" charset="0"/>
            </a:endParaRPr>
          </a:p>
          <a:p>
            <a:pPr eaLnBrk="0" hangingPunct="0">
              <a:lnSpc>
                <a:spcPct val="85000"/>
              </a:lnSpc>
              <a:spcBef>
                <a:spcPct val="25000"/>
              </a:spcBef>
              <a:buClr>
                <a:schemeClr val="accent2"/>
              </a:buClr>
            </a:pPr>
            <a:r>
              <a:rPr lang="en-US" sz="1100" dirty="0">
                <a:latin typeface="Arial" panose="020B0604020202020204" pitchFamily="34" charset="0"/>
              </a:rPr>
              <a:t>Source: Insurance Information Institute.</a:t>
            </a:r>
          </a:p>
        </p:txBody>
      </p:sp>
      <p:sp>
        <p:nvSpPr>
          <p:cNvPr id="5" name="AutoShape 6"/>
          <p:cNvSpPr>
            <a:spLocks noChangeArrowheads="1"/>
          </p:cNvSpPr>
          <p:nvPr/>
        </p:nvSpPr>
        <p:spPr bwMode="blackWhite">
          <a:xfrm>
            <a:off x="7007581" y="2366126"/>
            <a:ext cx="1924148" cy="2015772"/>
          </a:xfrm>
          <a:prstGeom prst="wedgeRectCallout">
            <a:avLst>
              <a:gd name="adj1" fmla="val -78066"/>
              <a:gd name="adj2" fmla="val 180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rPr>
              <a:t>Depressed ROEs are a historically reliable predictor of hard markets</a:t>
            </a:r>
          </a:p>
        </p:txBody>
      </p:sp>
    </p:spTree>
    <p:extLst>
      <p:ext uri="{BB962C8B-B14F-4D97-AF65-F5344CB8AC3E}">
        <p14:creationId xmlns:p14="http://schemas.microsoft.com/office/powerpoint/2010/main" val="392860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
        <p:nvSpPr>
          <p:cNvPr id="4" name="TextBox 3"/>
          <p:cNvSpPr txBox="1"/>
          <p:nvPr/>
        </p:nvSpPr>
        <p:spPr>
          <a:xfrm>
            <a:off x="3581401" y="1259170"/>
            <a:ext cx="5095873" cy="4832092"/>
          </a:xfrm>
          <a:prstGeom prst="rect">
            <a:avLst/>
          </a:prstGeom>
          <a:noFill/>
        </p:spPr>
        <p:txBody>
          <a:bodyPr wrap="square" rtlCol="0">
            <a:spAutoFit/>
          </a:bodyPr>
          <a:lstStyle/>
          <a:p>
            <a:r>
              <a:rPr lang="en-US" sz="1400" dirty="0" smtClean="0"/>
              <a:t>Plot: </a:t>
            </a:r>
          </a:p>
          <a:p>
            <a:endParaRPr lang="en-US" sz="1400" dirty="0" smtClean="0"/>
          </a:p>
          <a:p>
            <a:r>
              <a:rPr lang="en-US" sz="1400" dirty="0" smtClean="0"/>
              <a:t>As </a:t>
            </a:r>
            <a:r>
              <a:rPr lang="en-US" sz="1400" dirty="0"/>
              <a:t>a young lad, Jonathan Blake and his friend Horatio Nelson come across an insurance fraud. Jonathan travels to London to visit Lloyd's coffee house, where various syndicates insure shipping ventures. Jonathan's information saves the syndicates a good deal of money and as his reward he asks only that he be allowed to learn the trade. As an adult he becomes a successful insurance underwriter and his syndicate becomes quite profitable. A crisis occurs when they learn that 63 ships were sunk off the Azores by Napoleon's navy. Insurance rates rise dramatically and ship owners refuse to go to sea. Jonathan proposes that they use the old rates in order to ensure Nelson can use his fighting ships in battle and not as convoy ships. Nelson's victory at Trafalgar means the British navy will use the seven </a:t>
            </a:r>
            <a:r>
              <a:rPr lang="en-US" sz="1400" dirty="0" smtClean="0"/>
              <a:t>seas.</a:t>
            </a:r>
          </a:p>
          <a:p>
            <a:endParaRPr lang="en-US" sz="1400" dirty="0"/>
          </a:p>
          <a:p>
            <a:r>
              <a:rPr lang="en-US" sz="1400" dirty="0"/>
              <a:t>Blake is in love with an aristocratic woman whose husband seriously injures him. Blake's friendship with Lord Nelson provides the basis for Blake's part in the growth of Lloyd's insurance business following the Battle of Trafalgar. Only very slightly based on history.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388" y="1420226"/>
            <a:ext cx="3053887" cy="43751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80975" y="171450"/>
            <a:ext cx="5276850" cy="523220"/>
          </a:xfrm>
          <a:prstGeom prst="rect">
            <a:avLst/>
          </a:prstGeom>
          <a:noFill/>
        </p:spPr>
        <p:txBody>
          <a:bodyPr wrap="square" rtlCol="0">
            <a:spAutoFit/>
          </a:bodyPr>
          <a:lstStyle/>
          <a:p>
            <a:r>
              <a:rPr lang="en-US" sz="2800" dirty="0" smtClean="0">
                <a:ln w="0"/>
                <a:solidFill>
                  <a:schemeClr val="accent1"/>
                </a:solidFill>
                <a:effectLst>
                  <a:outerShdw blurRad="38100" dist="25400" dir="5400000" algn="ctr" rotWithShape="0">
                    <a:srgbClr val="6E747A">
                      <a:alpha val="43000"/>
                    </a:srgbClr>
                  </a:outerShdw>
                </a:effectLst>
              </a:rPr>
              <a:t>Lloyds of London</a:t>
            </a:r>
            <a:endParaRPr lang="en-US" sz="2800" dirty="0">
              <a:ln w="0"/>
              <a:solidFill>
                <a:schemeClr val="accent1"/>
              </a:solidFill>
              <a:effectLst>
                <a:outerShdw blurRad="38100" dist="25400" dir="5400000" algn="ctr" rotWithShape="0">
                  <a:srgbClr val="6E747A">
                    <a:alpha val="43000"/>
                  </a:srgbClr>
                </a:outerShdw>
              </a:effectLst>
            </a:endParaRPr>
          </a:p>
        </p:txBody>
      </p:sp>
      <p:pic>
        <p:nvPicPr>
          <p:cNvPr id="7" name="Picture 6">
            <a:extLst>
              <a:ext uri="{FF2B5EF4-FFF2-40B4-BE49-F238E27FC236}">
                <a16:creationId xmlns="" xmlns:a16="http://schemas.microsoft.com/office/drawing/2014/main" id="{29187E25-41D4-4E3A-8147-B123603C6A5C}"/>
              </a:ext>
            </a:extLst>
          </p:cNvPr>
          <p:cNvPicPr>
            <a:picLocks noChangeAspect="1"/>
          </p:cNvPicPr>
          <p:nvPr/>
        </p:nvPicPr>
        <p:blipFill>
          <a:blip r:embed="rId3"/>
          <a:stretch>
            <a:fillRect/>
          </a:stretch>
        </p:blipFill>
        <p:spPr>
          <a:xfrm>
            <a:off x="4231758" y="5003582"/>
            <a:ext cx="4912242" cy="1854418"/>
          </a:xfrm>
          <a:prstGeom prst="rect">
            <a:avLst/>
          </a:prstGeom>
        </p:spPr>
      </p:pic>
    </p:spTree>
    <p:extLst>
      <p:ext uri="{BB962C8B-B14F-4D97-AF65-F5344CB8AC3E}">
        <p14:creationId xmlns:p14="http://schemas.microsoft.com/office/powerpoint/2010/main" val="3364922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Hard Markets: Conclusion &amp; </a:t>
            </a:r>
            <a:br>
              <a:rPr lang="en-US" dirty="0"/>
            </a:br>
            <a:r>
              <a:rPr lang="en-US" dirty="0"/>
              <a:t>Implications for 2018</a:t>
            </a:r>
            <a:br>
              <a:rPr lang="en-US" dirty="0"/>
            </a:br>
            <a:endParaRPr lang="en-US" dirty="0"/>
          </a:p>
        </p:txBody>
      </p:sp>
      <p:sp>
        <p:nvSpPr>
          <p:cNvPr id="10" name="Content Placeholder 9"/>
          <p:cNvSpPr>
            <a:spLocks noGrp="1"/>
          </p:cNvSpPr>
          <p:nvPr>
            <p:ph idx="1"/>
          </p:nvPr>
        </p:nvSpPr>
        <p:spPr>
          <a:xfrm>
            <a:off x="453304" y="1076324"/>
            <a:ext cx="8322574" cy="5019676"/>
          </a:xfrm>
        </p:spPr>
        <p:txBody>
          <a:bodyPr/>
          <a:lstStyle/>
          <a:p>
            <a:r>
              <a:rPr lang="en-US" b="1" dirty="0"/>
              <a:t>Low ROE</a:t>
            </a:r>
            <a:r>
              <a:rPr lang="en-US" dirty="0"/>
              <a:t> is the best predictor of a hard market (likely around 4% in 2017), but does this mean a hard market is a sure thing?</a:t>
            </a:r>
          </a:p>
          <a:p>
            <a:pPr lvl="1"/>
            <a:r>
              <a:rPr lang="en-US" i="1" dirty="0"/>
              <a:t>No</a:t>
            </a:r>
            <a:r>
              <a:rPr lang="en-US" dirty="0"/>
              <a:t>…</a:t>
            </a:r>
            <a:r>
              <a:rPr lang="en-US" i="1" dirty="0"/>
              <a:t>but some “correction” is possible</a:t>
            </a:r>
          </a:p>
          <a:p>
            <a:r>
              <a:rPr lang="en-US" b="1" dirty="0"/>
              <a:t>Surplus</a:t>
            </a:r>
            <a:r>
              <a:rPr lang="en-US" dirty="0"/>
              <a:t> in 2017 was nearly flat to slightly up</a:t>
            </a:r>
          </a:p>
          <a:p>
            <a:pPr lvl="1"/>
            <a:r>
              <a:rPr lang="en-US" i="1" dirty="0"/>
              <a:t>Capacity remains generally abundant and seems likely to grow–not drop–due to asset value growth, implying that a true hard market is unlikely to develop as a result of depleted capacity</a:t>
            </a:r>
          </a:p>
          <a:p>
            <a:r>
              <a:rPr lang="en-US" b="1" dirty="0"/>
              <a:t>CAT Losses:</a:t>
            </a:r>
            <a:r>
              <a:rPr lang="en-US" dirty="0"/>
              <a:t> 2017 was one of the worst years on record for cat losses–implying a hard market–but this predictor does not appear to be an accurate one, at least in isolation</a:t>
            </a:r>
          </a:p>
          <a:p>
            <a:pPr lvl="1"/>
            <a:r>
              <a:rPr lang="en-US" i="1" dirty="0"/>
              <a:t>Greatest impacts are driven through property cat reinsurance and retro markets on loss impacted areas and accounts</a:t>
            </a:r>
          </a:p>
          <a:p>
            <a:endParaRPr lang="en-US" dirty="0"/>
          </a:p>
        </p:txBody>
      </p:sp>
    </p:spTree>
    <p:extLst>
      <p:ext uri="{BB962C8B-B14F-4D97-AF65-F5344CB8AC3E}">
        <p14:creationId xmlns:p14="http://schemas.microsoft.com/office/powerpoint/2010/main" val="36514602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76265" y="1693125"/>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dirty="0">
                <a:solidFill>
                  <a:schemeClr val="bg1"/>
                </a:solidFill>
              </a:rPr>
              <a:t>THE NEW REALITY</a:t>
            </a:r>
          </a:p>
        </p:txBody>
      </p:sp>
      <p:sp>
        <p:nvSpPr>
          <p:cNvPr id="143363"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sp>
        <p:nvSpPr>
          <p:cNvPr id="6" name="Rectangle 8"/>
          <p:cNvSpPr>
            <a:spLocks noChangeArrowheads="1"/>
          </p:cNvSpPr>
          <p:nvPr/>
        </p:nvSpPr>
        <p:spPr bwMode="auto">
          <a:xfrm>
            <a:off x="341827" y="3351659"/>
            <a:ext cx="8450825" cy="317009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Insurer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i="1" dirty="0">
                <a:solidFill>
                  <a:srgbClr val="C00000"/>
                </a:solidFill>
              </a:rPr>
              <a:t>The “Trump Bump” Has Lifted Stock Markets and Interest Rates</a:t>
            </a:r>
          </a:p>
          <a:p>
            <a:pPr marL="292100" indent="-292100" algn="ctr" eaLnBrk="0" hangingPunct="0">
              <a:lnSpc>
                <a:spcPct val="90000"/>
              </a:lnSpc>
              <a:spcBef>
                <a:spcPct val="25000"/>
              </a:spcBef>
              <a:buClr>
                <a:schemeClr val="accent2"/>
              </a:buClr>
            </a:pPr>
            <a:r>
              <a:rPr lang="en-US" sz="4000" b="1" i="1" dirty="0">
                <a:solidFill>
                  <a:srgbClr val="00B050"/>
                </a:solidFill>
              </a:rPr>
              <a:t>Will the Gains Help Insurers?</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348443265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a:t>Property/Casualty Insurance Industry Investment Income: 2000–2017E*</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3593892687"/>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888269" name="Chart" r:id="rId4" imgW="8439111" imgH="3657600" progId="MSGraph.Chart.8">
                  <p:embed followColorScheme="full"/>
                </p:oleObj>
              </mc:Choice>
              <mc:Fallback>
                <p:oleObj name="Chart" r:id="rId4" imgW="8439111" imgH="3657600" progId="MSGraph.Chart.8">
                  <p:embed followColorScheme="full"/>
                  <p:pic>
                    <p:nvPicPr>
                      <p:cNvPr id="58370" name="Object 3"/>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Due to persistently low interest rates, investment income fell in 2012, 2013 and 2014 but showed a small (1.7%) increase in 2015—though 2016 experienced another decline. Up ~2% in  2017.</a:t>
            </a: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and stock dividends. Sources: ISO; Insurance Information Institute.</a:t>
            </a:r>
          </a:p>
          <a:p>
            <a:pPr marL="133350" indent="-133350" eaLnBrk="0" hangingPunct="0">
              <a:lnSpc>
                <a:spcPct val="90000"/>
              </a:lnSpc>
              <a:buClr>
                <a:schemeClr val="accent2"/>
              </a:buClr>
              <a:buFont typeface="Wingdings" pitchFamily="2" charset="2"/>
              <a:buNone/>
              <a:tabLst>
                <a:tab pos="112713" algn="r"/>
              </a:tabLst>
            </a:pPr>
            <a:r>
              <a:rPr lang="en-US" sz="1100" dirty="0"/>
              <a:t>*2017 estimate based on annualized $35.4B actual figure through Q3 2017.</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5241471" y="1130533"/>
            <a:ext cx="3673929" cy="1045539"/>
          </a:xfrm>
          <a:prstGeom prst="wedgeRectCallout">
            <a:avLst>
              <a:gd name="adj1" fmla="val 31607"/>
              <a:gd name="adj2" fmla="val 985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pitchFamily="34" charset="0"/>
                <a:cs typeface="+mn-cs"/>
              </a:rPr>
              <a:t>Investment earnings in 2017E were still ~14% below their 2007 pre-crisis peak</a:t>
            </a:r>
          </a:p>
        </p:txBody>
      </p:sp>
    </p:spTree>
    <p:extLst>
      <p:ext uri="{BB962C8B-B14F-4D97-AF65-F5344CB8AC3E}">
        <p14:creationId xmlns:p14="http://schemas.microsoft.com/office/powerpoint/2010/main" val="27686531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7277" y="257455"/>
            <a:ext cx="8235745" cy="894252"/>
          </a:xfrm>
        </p:spPr>
        <p:txBody>
          <a:bodyPr>
            <a:noAutofit/>
          </a:bodyPr>
          <a:lstStyle/>
          <a:p>
            <a:r>
              <a:rPr lang="en-US" sz="3200" dirty="0"/>
              <a:t>2016 Commercial Market Growth by Coverage</a:t>
            </a:r>
            <a:br>
              <a:rPr lang="en-US" sz="3200" dirty="0"/>
            </a:br>
            <a:endParaRPr lang="en-US" sz="3200" dirty="0"/>
          </a:p>
        </p:txBody>
      </p:sp>
      <p:graphicFrame>
        <p:nvGraphicFramePr>
          <p:cNvPr id="5" name="Chart 4">
            <a:extLst>
              <a:ext uri="{FF2B5EF4-FFF2-40B4-BE49-F238E27FC236}">
                <a16:creationId xmlns:a16="http://schemas.microsoft.com/office/drawing/2014/main" xmlns="" id="{AD239E13-66D5-49B8-805D-813441FC5078}"/>
              </a:ext>
            </a:extLst>
          </p:cNvPr>
          <p:cNvGraphicFramePr>
            <a:graphicFrameLocks/>
          </p:cNvGraphicFramePr>
          <p:nvPr>
            <p:extLst/>
          </p:nvPr>
        </p:nvGraphicFramePr>
        <p:xfrm>
          <a:off x="-1" y="1168036"/>
          <a:ext cx="5731329" cy="516744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8"/>
          <p:cNvSpPr>
            <a:spLocks noGrp="1"/>
          </p:cNvSpPr>
          <p:nvPr>
            <p:ph idx="1"/>
          </p:nvPr>
        </p:nvSpPr>
        <p:spPr>
          <a:xfrm>
            <a:off x="6046290" y="680631"/>
            <a:ext cx="2704010" cy="4528458"/>
          </a:xfrm>
          <a:ln>
            <a:solidFill>
              <a:schemeClr val="tx2">
                <a:lumMod val="20000"/>
                <a:lumOff val="80000"/>
              </a:schemeClr>
            </a:solidFill>
          </a:ln>
        </p:spPr>
        <p:txBody>
          <a:bodyPr>
            <a:noAutofit/>
          </a:bodyPr>
          <a:lstStyle/>
          <a:p>
            <a:r>
              <a:rPr lang="en-US" sz="1800" dirty="0"/>
              <a:t>Commercial auto rates increased as carriers reacted to ongoing challenges</a:t>
            </a:r>
          </a:p>
          <a:p>
            <a:r>
              <a:rPr lang="en-US" sz="1800" dirty="0"/>
              <a:t>Property, Workers’ Compensation under most severe rate pressures</a:t>
            </a:r>
          </a:p>
          <a:p>
            <a:r>
              <a:rPr lang="en-US" sz="1800" dirty="0"/>
              <a:t>Umbrella, excess, specialty lines liability growth may have reflected trading price for quantity (i.e. demand elasticity)</a:t>
            </a:r>
          </a:p>
          <a:p>
            <a:r>
              <a:rPr lang="en-US" sz="1800" dirty="0"/>
              <a:t>Stand-alone cyber DWP, policies in force reported to NAIC doubled in 2016, and DWP&gt;earned premiums, all signals of market growth</a:t>
            </a:r>
          </a:p>
        </p:txBody>
      </p:sp>
      <p:sp>
        <p:nvSpPr>
          <p:cNvPr id="7" name="Rectangle 7"/>
          <p:cNvSpPr>
            <a:spLocks noChangeArrowheads="1"/>
          </p:cNvSpPr>
          <p:nvPr/>
        </p:nvSpPr>
        <p:spPr bwMode="auto">
          <a:xfrm>
            <a:off x="0" y="6548438"/>
            <a:ext cx="8750300" cy="261610"/>
          </a:xfrm>
          <a:prstGeom prst="rect">
            <a:avLst/>
          </a:prstGeom>
          <a:noFill/>
          <a:ln w="9525">
            <a:noFill/>
            <a:miter lim="800000"/>
            <a:headEnd/>
            <a:tailEnd/>
          </a:ln>
        </p:spPr>
        <p:txBody>
          <a:bodyPr>
            <a:spAutoFit/>
          </a:bodyPr>
          <a:lstStyle/>
          <a:p>
            <a:r>
              <a:rPr lang="en-US" sz="1100" dirty="0"/>
              <a:t>Source: Verisk Insurance Solutions.	</a:t>
            </a:r>
          </a:p>
        </p:txBody>
      </p:sp>
    </p:spTree>
    <p:extLst>
      <p:ext uri="{BB962C8B-B14F-4D97-AF65-F5344CB8AC3E}">
        <p14:creationId xmlns:p14="http://schemas.microsoft.com/office/powerpoint/2010/main" val="30942607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24</a:t>
            </a:fld>
            <a:endParaRPr lang="en-US">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a:t>Change in Commercial Rate Renewals, by Line: 2017:Q3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a:t>
            </a:r>
            <a:r>
              <a:rPr lang="en-US" sz="1100" dirty="0">
                <a:solidFill>
                  <a:srgbClr val="000000"/>
                </a:solidFill>
              </a:rPr>
              <a:t>USC Center for Risk and Uncertainty Management</a:t>
            </a:r>
            <a:r>
              <a:rPr lang="en-US" sz="1100" dirty="0">
                <a:solidFill>
                  <a:srgbClr val="000000"/>
                </a:solidFill>
                <a:latin typeface="Arial" charset="0"/>
                <a:cs typeface="Arial" charset="0"/>
              </a:rPr>
              <a:t>.</a:t>
            </a: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273050" y="2114022"/>
          <a:ext cx="8296275" cy="3752850"/>
        </p:xfrm>
        <a:graphic>
          <a:graphicData uri="http://schemas.openxmlformats.org/presentationml/2006/ole">
            <mc:AlternateContent xmlns:mc="http://schemas.openxmlformats.org/markup-compatibility/2006">
              <mc:Choice xmlns:v="urn:schemas-microsoft-com:vml" Requires="v">
                <p:oleObj spid="_x0000_s28918846" name="Chart" r:id="rId4" imgW="8296451" imgH="3771900" progId="MSGraph.Chart.8">
                  <p:embed followColorScheme="full"/>
                </p:oleObj>
              </mc:Choice>
              <mc:Fallback>
                <p:oleObj name="Chart" r:id="rId4" imgW="8296451" imgH="3771900" progId="MSGraph.Chart.8">
                  <p:embed followColorScheme="full"/>
                  <p:pic>
                    <p:nvPicPr>
                      <p:cNvPr id="101378" name="Object 7"/>
                      <p:cNvPicPr>
                        <a:picLocks noChangeAspect="1" noChangeArrowheads="1"/>
                      </p:cNvPicPr>
                      <p:nvPr/>
                    </p:nvPicPr>
                    <p:blipFill>
                      <a:blip r:embed="rId5"/>
                      <a:srcRect/>
                      <a:stretch>
                        <a:fillRect/>
                      </a:stretch>
                    </p:blipFill>
                    <p:spPr bwMode="auto">
                      <a:xfrm>
                        <a:off x="273050" y="2114022"/>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507220" y="1647442"/>
            <a:ext cx="2616489" cy="1383145"/>
          </a:xfrm>
          <a:prstGeom prst="wedgeRectCallout">
            <a:avLst>
              <a:gd name="adj1" fmla="val 96894"/>
              <a:gd name="adj2" fmla="val 764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Commercial Property, Business Interruption will need to reflect record CAT losses and pressure from reinsurance markets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2" name="AutoShape 7"/>
          <p:cNvSpPr>
            <a:spLocks noChangeArrowheads="1"/>
          </p:cNvSpPr>
          <p:nvPr/>
        </p:nvSpPr>
        <p:spPr bwMode="blackWhite">
          <a:xfrm>
            <a:off x="6240818" y="683339"/>
            <a:ext cx="2328507" cy="1063357"/>
          </a:xfrm>
          <a:prstGeom prst="wedgeRectCallout">
            <a:avLst>
              <a:gd name="adj1" fmla="val 30222"/>
              <a:gd name="adj2" fmla="val 836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Commercial Auto was only major li</a:t>
            </a:r>
            <a:r>
              <a:rPr lang="en-US" sz="1600" b="1" dirty="0">
                <a:solidFill>
                  <a:schemeClr val="bg1"/>
                </a:solidFill>
              </a:rPr>
              <a:t>ne with materially positive renewals in 2017</a:t>
            </a:r>
            <a:endParaRPr lang="en-US" sz="1600" b="1" dirty="0">
              <a:solidFill>
                <a:schemeClr val="bg1"/>
              </a:solidFill>
              <a:latin typeface="Arial" pitchFamily="34" charset="0"/>
              <a:cs typeface="+mn-cs"/>
            </a:endParaRPr>
          </a:p>
        </p:txBody>
      </p:sp>
      <p:sp>
        <p:nvSpPr>
          <p:cNvPr id="13" name="Rectangle 12"/>
          <p:cNvSpPr/>
          <p:nvPr/>
        </p:nvSpPr>
        <p:spPr>
          <a:xfrm>
            <a:off x="7823771" y="2213277"/>
            <a:ext cx="658451" cy="365359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17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923939" name="Chart" r:id="rId5" imgW="8258031" imgH="5505279" progId="MSGraph.Chart.8">
                  <p:embed followColorScheme="full"/>
                </p:oleObj>
              </mc:Choice>
              <mc:Fallback>
                <p:oleObj name="Chart" r:id="rId5" imgW="8258031" imgH="550527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Economic Shocks, Inflation:</a:t>
            </a:r>
          </a:p>
          <a:p>
            <a:pPr algn="ctr"/>
            <a:r>
              <a:rPr lang="en-US" sz="1200" b="1" dirty="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Tort Crisis</a:t>
            </a:r>
          </a:p>
          <a:p>
            <a:pPr algn="ctr"/>
            <a:r>
              <a:rPr lang="en-US" sz="1200" b="1" dirty="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236710" y="2487053"/>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Post-9/11</a:t>
            </a:r>
          </a:p>
          <a:p>
            <a:pPr algn="ctr"/>
            <a:r>
              <a:rPr lang="en-US" sz="1200" b="1" dirty="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5622640" y="5130536"/>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35370" y="4924378"/>
            <a:ext cx="727671" cy="430787"/>
          </a:xfrm>
          <a:prstGeom prst="wedgeRectCallout">
            <a:avLst>
              <a:gd name="adj1" fmla="val -15058"/>
              <a:gd name="adj2" fmla="val -1683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2017:   +1.8%</a:t>
            </a: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a:latin typeface="Arial" panose="020B0604020202020204" pitchFamily="34" charset="0"/>
              </a:rPr>
              <a:t>Commercial Lines NPW Premium Growth:</a:t>
            </a:r>
          </a:p>
          <a:p>
            <a:r>
              <a:rPr lang="en-US" sz="2700" kern="0" dirty="0">
                <a:latin typeface="Arial" panose="020B0604020202020204" pitchFamily="34" charset="0"/>
              </a:rPr>
              <a:t>1975 – 2017E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Recessions:</a:t>
            </a:r>
          </a:p>
          <a:p>
            <a:pPr algn="ctr"/>
            <a:r>
              <a:rPr lang="en-US" sz="1200" b="1" dirty="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388"/>
              <a:gd name="adj2" fmla="val 1020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Commercial lines is prone to far more cyclical volatility that personal lines.  </a:t>
            </a:r>
          </a:p>
        </p:txBody>
      </p:sp>
      <p:sp>
        <p:nvSpPr>
          <p:cNvPr id="26" name="AutoShape 6"/>
          <p:cNvSpPr>
            <a:spLocks noChangeArrowheads="1"/>
          </p:cNvSpPr>
          <p:nvPr/>
        </p:nvSpPr>
        <p:spPr bwMode="blackWhite">
          <a:xfrm>
            <a:off x="4644060" y="2877415"/>
            <a:ext cx="1001490" cy="719970"/>
          </a:xfrm>
          <a:prstGeom prst="wedgeRectCallout">
            <a:avLst>
              <a:gd name="adj1" fmla="val -25263"/>
              <a:gd name="adj2" fmla="val 1652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1988-2000: Period of inter-cycle stability</a:t>
            </a:r>
          </a:p>
        </p:txBody>
      </p:sp>
      <p:sp>
        <p:nvSpPr>
          <p:cNvPr id="34" name="AutoShape 6"/>
          <p:cNvSpPr>
            <a:spLocks noChangeArrowheads="1"/>
          </p:cNvSpPr>
          <p:nvPr/>
        </p:nvSpPr>
        <p:spPr bwMode="blackWhite">
          <a:xfrm>
            <a:off x="7706256" y="494479"/>
            <a:ext cx="1395282" cy="2541124"/>
          </a:xfrm>
          <a:prstGeom prst="wedgeRectCallout">
            <a:avLst>
              <a:gd name="adj1" fmla="val 6506"/>
              <a:gd name="adj2" fmla="val 955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Commercial lines premium growth has been sluggish for years, reflecting weak pricing environment.  Large underwriting losses will necessarily pressure rates upward in 2018</a:t>
            </a:r>
          </a:p>
        </p:txBody>
      </p:sp>
      <p:sp>
        <p:nvSpPr>
          <p:cNvPr id="19" name="Rectangle 4"/>
          <p:cNvSpPr>
            <a:spLocks noChangeArrowheads="1"/>
          </p:cNvSpPr>
          <p:nvPr/>
        </p:nvSpPr>
        <p:spPr bwMode="auto">
          <a:xfrm>
            <a:off x="42356" y="6400702"/>
            <a:ext cx="9059182"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Note: Data include state funds beginning in 1998.  </a:t>
            </a:r>
          </a:p>
          <a:p>
            <a:r>
              <a:rPr lang="en-US" sz="1100" dirty="0">
                <a:solidFill>
                  <a:srgbClr val="000000"/>
                </a:solidFill>
              </a:rPr>
              <a:t>Source:  A.M. Best; Insurance Information Institute. 2017 estimate: Univ. of South Carolina Center for Risk and Uncertainty Management, ISO.</a:t>
            </a:r>
          </a:p>
        </p:txBody>
      </p:sp>
      <p:sp>
        <p:nvSpPr>
          <p:cNvPr id="20" name="AutoShape 12"/>
          <p:cNvSpPr>
            <a:spLocks noChangeArrowheads="1"/>
          </p:cNvSpPr>
          <p:nvPr/>
        </p:nvSpPr>
        <p:spPr bwMode="auto">
          <a:xfrm>
            <a:off x="3093624" y="3059620"/>
            <a:ext cx="1299912" cy="610348"/>
          </a:xfrm>
          <a:prstGeom prst="wedgeRectCallout">
            <a:avLst>
              <a:gd name="adj1" fmla="val 24227"/>
              <a:gd name="adj2" fmla="val 803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Post-Hurricane Andrew Bump:</a:t>
            </a:r>
          </a:p>
          <a:p>
            <a:pPr algn="ctr"/>
            <a:r>
              <a:rPr lang="en-US" sz="1200" b="1" dirty="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593070" y="3098906"/>
            <a:ext cx="1113186" cy="633556"/>
          </a:xfrm>
          <a:prstGeom prst="wedgeRectCallout">
            <a:avLst>
              <a:gd name="adj1" fmla="val -45472"/>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Post Katrina Bump:</a:t>
            </a:r>
          </a:p>
          <a:p>
            <a:pPr algn="ctr"/>
            <a:r>
              <a:rPr lang="en-US" sz="1200" b="1" dirty="0">
                <a:solidFill>
                  <a:srgbClr val="000000"/>
                </a:solidFill>
              </a:rPr>
              <a:t>2006: 7.7%</a:t>
            </a:r>
            <a:endParaRPr lang="en-US" sz="1000" dirty="0">
              <a:solidFill>
                <a:srgbClr val="000000"/>
              </a:solidFill>
            </a:endParaRPr>
          </a:p>
        </p:txBody>
      </p:sp>
      <p:sp>
        <p:nvSpPr>
          <p:cNvPr id="17" name="AutoShape 8"/>
          <p:cNvSpPr>
            <a:spLocks noChangeArrowheads="1"/>
          </p:cNvSpPr>
          <p:nvPr/>
        </p:nvSpPr>
        <p:spPr bwMode="blackWhite">
          <a:xfrm>
            <a:off x="7417952" y="4915142"/>
            <a:ext cx="727671" cy="430787"/>
          </a:xfrm>
          <a:prstGeom prst="wedgeRectCallout">
            <a:avLst>
              <a:gd name="adj1" fmla="val 54754"/>
              <a:gd name="adj2" fmla="val -1018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a:solidFill>
                  <a:srgbClr val="FFFFFF"/>
                </a:solidFill>
              </a:rPr>
              <a:t>2016:   -1.3%</a:t>
            </a:r>
          </a:p>
        </p:txBody>
      </p:sp>
    </p:spTree>
    <p:custDataLst>
      <p:tags r:id="rId2"/>
    </p:custDataLst>
    <p:extLst>
      <p:ext uri="{BB962C8B-B14F-4D97-AF65-F5344CB8AC3E}">
        <p14:creationId xmlns:p14="http://schemas.microsoft.com/office/powerpoint/2010/main" val="188854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26</a:t>
            </a:fld>
            <a:endParaRPr lang="en-US">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a:t>Change in Commercial Rate Renewals, by Line: 2017:Q3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a:t>
            </a:r>
            <a:r>
              <a:rPr lang="en-US" sz="1100" dirty="0">
                <a:solidFill>
                  <a:srgbClr val="000000"/>
                </a:solidFill>
              </a:rPr>
              <a:t>USC Center for Risk and Uncertainty Management</a:t>
            </a:r>
            <a:r>
              <a:rPr lang="en-US" sz="1100" dirty="0">
                <a:solidFill>
                  <a:srgbClr val="000000"/>
                </a:solidFill>
                <a:latin typeface="Arial" charset="0"/>
                <a:cs typeface="Arial" charset="0"/>
              </a:rPr>
              <a:t>.</a:t>
            </a: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273050" y="2114022"/>
          <a:ext cx="8296275" cy="3752850"/>
        </p:xfrm>
        <a:graphic>
          <a:graphicData uri="http://schemas.openxmlformats.org/presentationml/2006/ole">
            <mc:AlternateContent xmlns:mc="http://schemas.openxmlformats.org/markup-compatibility/2006">
              <mc:Choice xmlns:v="urn:schemas-microsoft-com:vml" Requires="v">
                <p:oleObj spid="_x0000_s28925987" name="Chart" r:id="rId4" imgW="8296451" imgH="3771900" progId="MSGraph.Chart.8">
                  <p:embed followColorScheme="full"/>
                </p:oleObj>
              </mc:Choice>
              <mc:Fallback>
                <p:oleObj name="Chart" r:id="rId4" imgW="8296451" imgH="3771900" progId="MSGraph.Chart.8">
                  <p:embed followColorScheme="full"/>
                  <p:pic>
                    <p:nvPicPr>
                      <p:cNvPr id="0" name=""/>
                      <p:cNvPicPr>
                        <a:picLocks noChangeAspect="1" noChangeArrowheads="1"/>
                      </p:cNvPicPr>
                      <p:nvPr/>
                    </p:nvPicPr>
                    <p:blipFill>
                      <a:blip r:embed="rId5"/>
                      <a:srcRect/>
                      <a:stretch>
                        <a:fillRect/>
                      </a:stretch>
                    </p:blipFill>
                    <p:spPr bwMode="auto">
                      <a:xfrm>
                        <a:off x="273050" y="2114022"/>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507220" y="1647442"/>
            <a:ext cx="2616489" cy="1383145"/>
          </a:xfrm>
          <a:prstGeom prst="wedgeRectCallout">
            <a:avLst>
              <a:gd name="adj1" fmla="val 96894"/>
              <a:gd name="adj2" fmla="val 764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Commercial Property, Business Interruption will need to reflect record CAT losses and pressure from reinsurance markets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2" name="AutoShape 7"/>
          <p:cNvSpPr>
            <a:spLocks noChangeArrowheads="1"/>
          </p:cNvSpPr>
          <p:nvPr/>
        </p:nvSpPr>
        <p:spPr bwMode="blackWhite">
          <a:xfrm>
            <a:off x="6240818" y="683339"/>
            <a:ext cx="2328507" cy="1063357"/>
          </a:xfrm>
          <a:prstGeom prst="wedgeRectCallout">
            <a:avLst>
              <a:gd name="adj1" fmla="val 30222"/>
              <a:gd name="adj2" fmla="val 836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Commercial Auto was only major li</a:t>
            </a:r>
            <a:r>
              <a:rPr lang="en-US" sz="1600" b="1" dirty="0">
                <a:solidFill>
                  <a:schemeClr val="bg1"/>
                </a:solidFill>
              </a:rPr>
              <a:t>ne with materially positive renewals in 2017</a:t>
            </a:r>
            <a:endParaRPr lang="en-US" sz="1600" b="1" dirty="0">
              <a:solidFill>
                <a:schemeClr val="bg1"/>
              </a:solidFill>
              <a:latin typeface="Arial" pitchFamily="34" charset="0"/>
              <a:cs typeface="+mn-cs"/>
            </a:endParaRPr>
          </a:p>
        </p:txBody>
      </p:sp>
      <p:sp>
        <p:nvSpPr>
          <p:cNvPr id="2" name="Rectangle 1"/>
          <p:cNvSpPr/>
          <p:nvPr/>
        </p:nvSpPr>
        <p:spPr>
          <a:xfrm>
            <a:off x="4449258" y="3482111"/>
            <a:ext cx="658451" cy="2595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13950" y="3394375"/>
            <a:ext cx="658451" cy="25957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465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27</a:t>
            </a:fld>
            <a:endParaRPr lang="en-US"/>
          </a:p>
        </p:txBody>
      </p:sp>
      <p:sp>
        <p:nvSpPr>
          <p:cNvPr id="140293" name="Rectangle 2"/>
          <p:cNvSpPr>
            <a:spLocks noGrp="1" noChangeArrowheads="1"/>
          </p:cNvSpPr>
          <p:nvPr>
            <p:ph type="title"/>
          </p:nvPr>
        </p:nvSpPr>
        <p:spPr>
          <a:xfrm>
            <a:off x="67253" y="25585"/>
            <a:ext cx="9251949" cy="860425"/>
          </a:xfrm>
        </p:spPr>
        <p:txBody>
          <a:bodyPr/>
          <a:lstStyle/>
          <a:p>
            <a:r>
              <a:rPr lang="en-US" dirty="0"/>
              <a:t>Commercial Lines with Largest </a:t>
            </a:r>
            <a:br>
              <a:rPr lang="en-US" dirty="0"/>
            </a:br>
            <a:r>
              <a:rPr lang="en-US" dirty="0"/>
              <a:t>Demand Increase: 2017:Q3</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Council of Insurance Agents and Brokers; USC Center for Risk and Uncertainty Management.</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sp>
        <p:nvSpPr>
          <p:cNvPr id="15" name="Rectangle 6"/>
          <p:cNvSpPr>
            <a:spLocks noChangeArrowheads="1"/>
          </p:cNvSpPr>
          <p:nvPr/>
        </p:nvSpPr>
        <p:spPr bwMode="black">
          <a:xfrm>
            <a:off x="231323" y="1062513"/>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Indicating Increase</a:t>
            </a:r>
          </a:p>
        </p:txBody>
      </p:sp>
      <p:sp>
        <p:nvSpPr>
          <p:cNvPr id="18" name="AutoShape 7"/>
          <p:cNvSpPr>
            <a:spLocks noChangeArrowheads="1"/>
          </p:cNvSpPr>
          <p:nvPr/>
        </p:nvSpPr>
        <p:spPr bwMode="blackWhite">
          <a:xfrm>
            <a:off x="2266538" y="1342595"/>
            <a:ext cx="1819275" cy="666750"/>
          </a:xfrm>
          <a:prstGeom prst="wedgeRectCallout">
            <a:avLst>
              <a:gd name="adj1" fmla="val -76978"/>
              <a:gd name="adj2" fmla="val -154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pic>
        <p:nvPicPr>
          <p:cNvPr id="3" name="Picture 2"/>
          <p:cNvPicPr>
            <a:picLocks noChangeAspect="1"/>
          </p:cNvPicPr>
          <p:nvPr/>
        </p:nvPicPr>
        <p:blipFill>
          <a:blip r:embed="rId3"/>
          <a:stretch>
            <a:fillRect/>
          </a:stretch>
        </p:blipFill>
        <p:spPr>
          <a:xfrm>
            <a:off x="231323" y="1349270"/>
            <a:ext cx="6497782" cy="5050334"/>
          </a:xfrm>
          <a:prstGeom prst="rect">
            <a:avLst/>
          </a:prstGeom>
        </p:spPr>
      </p:pic>
      <p:sp>
        <p:nvSpPr>
          <p:cNvPr id="16" name="AutoShape 6"/>
          <p:cNvSpPr>
            <a:spLocks noChangeArrowheads="1"/>
          </p:cNvSpPr>
          <p:nvPr/>
        </p:nvSpPr>
        <p:spPr bwMode="blackWhite">
          <a:xfrm>
            <a:off x="2426677" y="1349270"/>
            <a:ext cx="2107073" cy="914319"/>
          </a:xfrm>
          <a:prstGeom prst="wedgeRectCallout">
            <a:avLst>
              <a:gd name="adj1" fmla="val -101116"/>
              <a:gd name="adj2" fmla="val 5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Cyber is seeing the largest increases in demand</a:t>
            </a:r>
          </a:p>
        </p:txBody>
      </p:sp>
    </p:spTree>
    <p:extLst>
      <p:ext uri="{BB962C8B-B14F-4D97-AF65-F5344CB8AC3E}">
        <p14:creationId xmlns:p14="http://schemas.microsoft.com/office/powerpoint/2010/main" val="185526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28</a:t>
            </a:fld>
            <a:endParaRPr lang="en-US"/>
          </a:p>
        </p:txBody>
      </p:sp>
      <p:sp>
        <p:nvSpPr>
          <p:cNvPr id="140293" name="Rectangle 2"/>
          <p:cNvSpPr>
            <a:spLocks noGrp="1" noChangeArrowheads="1"/>
          </p:cNvSpPr>
          <p:nvPr>
            <p:ph type="title"/>
          </p:nvPr>
        </p:nvSpPr>
        <p:spPr>
          <a:xfrm>
            <a:off x="67253" y="25585"/>
            <a:ext cx="9251949" cy="860425"/>
          </a:xfrm>
        </p:spPr>
        <p:txBody>
          <a:bodyPr/>
          <a:lstStyle/>
          <a:p>
            <a:r>
              <a:rPr lang="en-US" dirty="0"/>
              <a:t>Commercial Lines with Largest</a:t>
            </a:r>
            <a:br>
              <a:rPr lang="en-US" dirty="0"/>
            </a:br>
            <a:r>
              <a:rPr lang="en-US" dirty="0"/>
              <a:t>Capacity Increase: 2017:Q3</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Council of Insurance Agents and Brokers; USC Center for Risk and Uncertainty Management.</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Note: CIAB data cited here are based on a survey. Rate changes earned by individual insurers can and do vary, potentially substantially.</a:t>
            </a:r>
          </a:p>
        </p:txBody>
      </p:sp>
      <p:pic>
        <p:nvPicPr>
          <p:cNvPr id="2" name="Picture 1"/>
          <p:cNvPicPr>
            <a:picLocks noChangeAspect="1"/>
          </p:cNvPicPr>
          <p:nvPr/>
        </p:nvPicPr>
        <p:blipFill>
          <a:blip r:embed="rId3"/>
          <a:stretch>
            <a:fillRect/>
          </a:stretch>
        </p:blipFill>
        <p:spPr>
          <a:xfrm>
            <a:off x="308618" y="1543764"/>
            <a:ext cx="7800975" cy="4752975"/>
          </a:xfrm>
          <a:prstGeom prst="rect">
            <a:avLst/>
          </a:prstGeom>
        </p:spPr>
      </p:pic>
      <p:sp>
        <p:nvSpPr>
          <p:cNvPr id="14" name="AutoShape 6"/>
          <p:cNvSpPr>
            <a:spLocks noChangeArrowheads="1"/>
          </p:cNvSpPr>
          <p:nvPr/>
        </p:nvSpPr>
        <p:spPr bwMode="blackWhite">
          <a:xfrm>
            <a:off x="2860786" y="1543764"/>
            <a:ext cx="2107073" cy="914319"/>
          </a:xfrm>
          <a:prstGeom prst="wedgeRectCallout">
            <a:avLst>
              <a:gd name="adj1" fmla="val -98486"/>
              <a:gd name="adj2" fmla="val -53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Cyber is seeing the largest capacity increases in demand</a:t>
            </a:r>
          </a:p>
        </p:txBody>
      </p:sp>
    </p:spTree>
    <p:extLst>
      <p:ext uri="{BB962C8B-B14F-4D97-AF65-F5344CB8AC3E}">
        <p14:creationId xmlns:p14="http://schemas.microsoft.com/office/powerpoint/2010/main" val="2710989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
        <p:nvSpPr>
          <p:cNvPr id="4" name="TextBox 3"/>
          <p:cNvSpPr txBox="1"/>
          <p:nvPr/>
        </p:nvSpPr>
        <p:spPr>
          <a:xfrm>
            <a:off x="85725" y="170121"/>
            <a:ext cx="8888154" cy="523220"/>
          </a:xfrm>
          <a:prstGeom prst="rect">
            <a:avLst/>
          </a:prstGeom>
          <a:noFill/>
        </p:spPr>
        <p:txBody>
          <a:bodyPr wrap="square" rtlCol="0">
            <a:spAutoFit/>
          </a:bodyPr>
          <a:lstStyle/>
          <a:p>
            <a:r>
              <a:rPr lang="en-US" sz="2800" dirty="0" smtClean="0">
                <a:ln w="0"/>
                <a:solidFill>
                  <a:schemeClr val="accent1"/>
                </a:solidFill>
                <a:effectLst>
                  <a:outerShdw blurRad="38100" dist="25400" dir="5400000" algn="ctr" rotWithShape="0">
                    <a:srgbClr val="6E747A">
                      <a:alpha val="43000"/>
                    </a:srgbClr>
                  </a:outerShdw>
                </a:effectLst>
              </a:rPr>
              <a:t>Cyber Liability Coverage for Public Power Utilities</a:t>
            </a:r>
            <a:endParaRPr lang="en-US" sz="2800"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265814" y="754912"/>
            <a:ext cx="8559209" cy="3508653"/>
          </a:xfrm>
          <a:prstGeom prst="rect">
            <a:avLst/>
          </a:prstGeom>
          <a:noFill/>
        </p:spPr>
        <p:txBody>
          <a:bodyPr wrap="square" rtlCol="0">
            <a:spAutoFit/>
          </a:bodyPr>
          <a:lstStyle/>
          <a:p>
            <a:pPr marL="285750" indent="-285750">
              <a:buFont typeface="Wingdings" panose="05000000000000000000" pitchFamily="2" charset="2"/>
              <a:buChar char="q"/>
            </a:pPr>
            <a:r>
              <a:rPr lang="en-US" sz="1600" b="1" dirty="0" smtClean="0"/>
              <a:t>Typical cyber policies include: </a:t>
            </a:r>
          </a:p>
          <a:p>
            <a:pPr marL="742950" lvl="1" indent="-285750">
              <a:buFont typeface="Wingdings" panose="05000000000000000000" pitchFamily="2" charset="2"/>
              <a:buChar char="§"/>
            </a:pPr>
            <a:r>
              <a:rPr lang="en-US" sz="1600" dirty="0" smtClean="0"/>
              <a:t>Security &amp; Privacy Liability</a:t>
            </a:r>
          </a:p>
          <a:p>
            <a:pPr marL="742950" lvl="1" indent="-285750">
              <a:buFont typeface="Wingdings" panose="05000000000000000000" pitchFamily="2" charset="2"/>
              <a:buChar char="§"/>
            </a:pPr>
            <a:r>
              <a:rPr lang="en-US" sz="1600" dirty="0" smtClean="0"/>
              <a:t>Multimedia &amp; Intellectual Property Liability</a:t>
            </a:r>
          </a:p>
          <a:p>
            <a:pPr marL="742950" lvl="1" indent="-285750">
              <a:buFont typeface="Wingdings" panose="05000000000000000000" pitchFamily="2" charset="2"/>
              <a:buChar char="§"/>
            </a:pPr>
            <a:r>
              <a:rPr lang="en-US" sz="1600" dirty="0" smtClean="0"/>
              <a:t>Network Interruption &amp; Recovery</a:t>
            </a:r>
          </a:p>
          <a:p>
            <a:pPr marL="742950" lvl="1" indent="-285750">
              <a:buFont typeface="Wingdings" panose="05000000000000000000" pitchFamily="2" charset="2"/>
              <a:buChar char="§"/>
            </a:pPr>
            <a:r>
              <a:rPr lang="en-US" sz="1600" dirty="0" smtClean="0"/>
              <a:t>Privacy Regulatory Defense &amp; Penalties</a:t>
            </a:r>
          </a:p>
          <a:p>
            <a:pPr marL="742950" lvl="1" indent="-285750">
              <a:buFont typeface="Wingdings" panose="05000000000000000000" pitchFamily="2" charset="2"/>
              <a:buChar char="§"/>
            </a:pPr>
            <a:r>
              <a:rPr lang="en-US" sz="1600" dirty="0" smtClean="0"/>
              <a:t>Network Extortion</a:t>
            </a:r>
          </a:p>
          <a:p>
            <a:pPr marL="742950" lvl="1" indent="-285750">
              <a:buFont typeface="Wingdings" panose="05000000000000000000" pitchFamily="2" charset="2"/>
              <a:buChar char="§"/>
            </a:pPr>
            <a:r>
              <a:rPr lang="en-US" sz="1600" dirty="0" smtClean="0"/>
              <a:t>Reputational Damage</a:t>
            </a:r>
          </a:p>
          <a:p>
            <a:pPr marL="742950" lvl="1" indent="-285750">
              <a:buFont typeface="Wingdings" panose="05000000000000000000" pitchFamily="2" charset="2"/>
              <a:buChar char="§"/>
            </a:pPr>
            <a:r>
              <a:rPr lang="en-US" sz="1600" dirty="0" smtClean="0"/>
              <a:t>PCI Fines</a:t>
            </a:r>
          </a:p>
          <a:p>
            <a:pPr marL="742950" lvl="1" indent="-285750">
              <a:buFont typeface="Wingdings" panose="05000000000000000000" pitchFamily="2" charset="2"/>
              <a:buChar char="§"/>
            </a:pPr>
            <a:endParaRPr lang="en-US" sz="1600" dirty="0"/>
          </a:p>
          <a:p>
            <a:pPr marL="285750" indent="-285750">
              <a:buFont typeface="Wingdings" panose="05000000000000000000" pitchFamily="2" charset="2"/>
              <a:buChar char="q"/>
            </a:pPr>
            <a:r>
              <a:rPr lang="en-US" sz="1600" b="1" dirty="0" smtClean="0"/>
              <a:t>Unique coverage for Public Power Utilities: </a:t>
            </a:r>
          </a:p>
          <a:p>
            <a:pPr marL="742950" lvl="1" indent="-285750">
              <a:buFont typeface="Wingdings" panose="05000000000000000000" pitchFamily="2" charset="2"/>
              <a:buChar char="§"/>
            </a:pPr>
            <a:r>
              <a:rPr lang="en-US" sz="1600" dirty="0" smtClean="0"/>
              <a:t>Broad definition of computer network to include all SCADA systems and system control rooms</a:t>
            </a:r>
          </a:p>
          <a:p>
            <a:pPr marL="742950" lvl="1" indent="-285750">
              <a:buFont typeface="Wingdings" panose="05000000000000000000" pitchFamily="2" charset="2"/>
              <a:buChar char="§"/>
            </a:pPr>
            <a:r>
              <a:rPr lang="en-US" sz="1600" dirty="0" smtClean="0"/>
              <a:t>Coverage for NERC/FERC fines and penalties</a:t>
            </a:r>
            <a:endParaRPr lang="en-US" sz="1600" dirty="0"/>
          </a:p>
          <a:p>
            <a:pPr marL="285750" indent="-285750">
              <a:buFont typeface="Wingdings" panose="05000000000000000000" pitchFamily="2" charset="2"/>
              <a:buChar char="§"/>
            </a:pPr>
            <a:endParaRPr lang="en-US" sz="1400" dirty="0" smtClean="0"/>
          </a:p>
        </p:txBody>
      </p:sp>
    </p:spTree>
    <p:extLst>
      <p:ext uri="{BB962C8B-B14F-4D97-AF65-F5344CB8AC3E}">
        <p14:creationId xmlns:p14="http://schemas.microsoft.com/office/powerpoint/2010/main" val="2813095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
        <p:nvSpPr>
          <p:cNvPr id="4" name="TextBox 3"/>
          <p:cNvSpPr txBox="1"/>
          <p:nvPr/>
        </p:nvSpPr>
        <p:spPr>
          <a:xfrm>
            <a:off x="85725" y="159488"/>
            <a:ext cx="5549531" cy="461665"/>
          </a:xfrm>
          <a:prstGeom prst="rect">
            <a:avLst/>
          </a:prstGeom>
          <a:noFill/>
        </p:spPr>
        <p:txBody>
          <a:bodyPr wrap="square" rtlCol="0">
            <a:spAutoFit/>
          </a:bodyPr>
          <a:lstStyle/>
          <a:p>
            <a:r>
              <a:rPr lang="en-US" sz="2400" dirty="0" smtClean="0">
                <a:ln w="0"/>
                <a:solidFill>
                  <a:schemeClr val="accent1"/>
                </a:solidFill>
                <a:effectLst>
                  <a:outerShdw blurRad="38100" dist="25400" dir="5400000" algn="ctr" rotWithShape="0">
                    <a:srgbClr val="6E747A">
                      <a:alpha val="43000"/>
                    </a:srgbClr>
                  </a:outerShdw>
                </a:effectLst>
              </a:rPr>
              <a:t>Lloyds of London – Corporate History</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5" name="TextBox 4"/>
          <p:cNvSpPr txBox="1"/>
          <p:nvPr/>
        </p:nvSpPr>
        <p:spPr>
          <a:xfrm>
            <a:off x="85725" y="723014"/>
            <a:ext cx="8963027" cy="4832092"/>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smtClean="0"/>
              <a:t>First mention February 1688 – Edward Lloyd’s Coffee House in Tower Street</a:t>
            </a:r>
          </a:p>
          <a:p>
            <a:pPr marL="285750" indent="-285750">
              <a:buFont typeface="Wingdings" panose="05000000000000000000" pitchFamily="2" charset="2"/>
              <a:buChar char="§"/>
            </a:pPr>
            <a:r>
              <a:rPr lang="en-US" sz="1400" b="1" dirty="0" smtClean="0"/>
              <a:t>1730’s – Lloyd’s begins to dominate shipping insurance</a:t>
            </a:r>
          </a:p>
          <a:p>
            <a:pPr marL="285750" indent="-285750">
              <a:buFont typeface="Wingdings" panose="05000000000000000000" pitchFamily="2" charset="2"/>
              <a:buChar char="§"/>
            </a:pPr>
            <a:r>
              <a:rPr lang="en-US" sz="1400" b="1" dirty="0" smtClean="0"/>
              <a:t>1757 – Underwriting first appeared</a:t>
            </a:r>
            <a:r>
              <a:rPr lang="en-US" sz="1400" dirty="0" smtClean="0"/>
              <a:t>, with actual records of a Quaker businessman’s journal stating he went to Lloyd’s coffee House and subscribed the book at two guineas a year.</a:t>
            </a:r>
          </a:p>
          <a:p>
            <a:pPr marL="285750" indent="-285750">
              <a:buFont typeface="Wingdings" panose="05000000000000000000" pitchFamily="2" charset="2"/>
              <a:buChar char="§"/>
            </a:pPr>
            <a:r>
              <a:rPr lang="en-US" sz="1400" b="1" dirty="0" smtClean="0"/>
              <a:t>1811 – The creation of Lloyd’s Agency</a:t>
            </a:r>
          </a:p>
          <a:p>
            <a:pPr marL="742950" lvl="1" indent="-285750">
              <a:buFont typeface="Wingdings" panose="05000000000000000000" pitchFamily="2" charset="2"/>
              <a:buChar char="§"/>
            </a:pPr>
            <a:r>
              <a:rPr lang="en-US" sz="1400" dirty="0"/>
              <a:t>By 1811, the complexity of the information used by the insurance industry had evolved significantly, but it was the creation of a network of Agents by Lloyd’s which profoundly accelerated both the reach and impact of that information</a:t>
            </a:r>
            <a:r>
              <a:rPr lang="en-US" sz="1400" dirty="0" smtClean="0"/>
              <a:t>.</a:t>
            </a:r>
            <a:endParaRPr lang="en-US" sz="1400" dirty="0"/>
          </a:p>
          <a:p>
            <a:pPr marL="742950" lvl="1" indent="-285750">
              <a:buFont typeface="Wingdings" panose="05000000000000000000" pitchFamily="2" charset="2"/>
              <a:buChar char="§"/>
            </a:pPr>
            <a:r>
              <a:rPr lang="en-US" sz="1400" dirty="0"/>
              <a:t>For the first time, a global network of individuals could act as the eyes and ears of the market, finding out the truth, detecting problems and suggesting solutions. The flow of information they sent back to Lloyd’s was a vital component of the consolidation and growth of both Lloyd’s reputation and the added values and expertise it could offer customers</a:t>
            </a:r>
            <a:r>
              <a:rPr lang="en-US" sz="1400" dirty="0" smtClean="0"/>
              <a:t>.</a:t>
            </a:r>
            <a:endParaRPr lang="en-US" sz="1400" dirty="0"/>
          </a:p>
          <a:p>
            <a:pPr marL="285750" indent="-285750">
              <a:buFont typeface="Wingdings" panose="05000000000000000000" pitchFamily="2" charset="2"/>
              <a:buChar char="§"/>
            </a:pPr>
            <a:r>
              <a:rPr lang="en-US" sz="1400" b="1" dirty="0" smtClean="0"/>
              <a:t>1905- Non-Marine lines of coverage appeared, as well as risk-based pricing. </a:t>
            </a:r>
          </a:p>
          <a:p>
            <a:pPr marL="285750" indent="-285750">
              <a:buFont typeface="Wingdings" panose="05000000000000000000" pitchFamily="2" charset="2"/>
              <a:buChar char="§"/>
            </a:pPr>
            <a:r>
              <a:rPr lang="en-US" sz="1400" b="1" dirty="0" smtClean="0"/>
              <a:t>1928-Lloyd’s moved into their first building at 12 </a:t>
            </a:r>
            <a:r>
              <a:rPr lang="en-US" sz="1400" b="1" dirty="0" err="1" smtClean="0"/>
              <a:t>Ludenhall</a:t>
            </a:r>
            <a:r>
              <a:rPr lang="en-US" sz="1400" b="1" dirty="0" smtClean="0"/>
              <a:t> Street</a:t>
            </a:r>
          </a:p>
          <a:p>
            <a:pPr marL="285750" indent="-285750">
              <a:buFont typeface="Wingdings" panose="05000000000000000000" pitchFamily="2" charset="2"/>
              <a:buChar char="§"/>
            </a:pPr>
            <a:r>
              <a:rPr lang="en-US" sz="1400" b="1" dirty="0" smtClean="0"/>
              <a:t>1965-Lloyd’s first admitted foreign members</a:t>
            </a:r>
          </a:p>
          <a:p>
            <a:pPr marL="285750" indent="-285750">
              <a:buFont typeface="Wingdings" panose="05000000000000000000" pitchFamily="2" charset="2"/>
              <a:buChar char="§"/>
            </a:pPr>
            <a:r>
              <a:rPr lang="en-US" sz="1400" b="1" dirty="0" smtClean="0"/>
              <a:t>1998-The government announced that Lloyd’s would no long be self-regulated and would be subject to oversight by the new Financial Services Authority</a:t>
            </a:r>
          </a:p>
          <a:p>
            <a:pPr marL="285750" indent="-285750">
              <a:buFont typeface="Wingdings" panose="05000000000000000000" pitchFamily="2" charset="2"/>
              <a:buChar char="§"/>
            </a:pPr>
            <a:r>
              <a:rPr lang="en-US" sz="1400" b="1" dirty="0" smtClean="0"/>
              <a:t>2008-Lloyd’s Act amended</a:t>
            </a:r>
          </a:p>
          <a:p>
            <a:pPr marL="742950" lvl="1" indent="-285750">
              <a:buFont typeface="Wingdings" panose="05000000000000000000" pitchFamily="2" charset="2"/>
              <a:buChar char="§"/>
            </a:pPr>
            <a:r>
              <a:rPr lang="en-US" sz="1400" dirty="0"/>
              <a:t>Historic amendments to the Lloyd’s Act </a:t>
            </a:r>
            <a:r>
              <a:rPr lang="en-US" sz="1400" dirty="0" err="1"/>
              <a:t>modernised</a:t>
            </a:r>
            <a:r>
              <a:rPr lang="en-US" sz="1400" dirty="0"/>
              <a:t> elements of the way the market would be governed and removed unnecessary restrictions on how Lloyd’s </a:t>
            </a:r>
            <a:r>
              <a:rPr lang="en-US" sz="1400" dirty="0" err="1"/>
              <a:t>organised</a:t>
            </a:r>
            <a:r>
              <a:rPr lang="en-US" sz="1400" dirty="0"/>
              <a:t> its affairs. These included doing away with the requirement that risks had to be placed via a Lloyd’s broker and ending rules preventing brokers from owning managing agents.</a:t>
            </a:r>
            <a:endParaRPr lang="en-US" sz="1400" b="1" dirty="0"/>
          </a:p>
        </p:txBody>
      </p:sp>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Tree>
    <p:extLst>
      <p:ext uri="{BB962C8B-B14F-4D97-AF65-F5344CB8AC3E}">
        <p14:creationId xmlns:p14="http://schemas.microsoft.com/office/powerpoint/2010/main" val="3108899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92"/>
            <a:ext cx="7550150" cy="860425"/>
          </a:xfrm>
        </p:spPr>
        <p:txBody>
          <a:bodyPr/>
          <a:lstStyle/>
          <a:p>
            <a:r>
              <a:rPr lang="en-US" dirty="0">
                <a:latin typeface="Arial" pitchFamily="34" charset="0"/>
              </a:rPr>
              <a:t>D&amp;O Pressure: Number of Federal Securities Class Actions, 2013 – 2017*</a:t>
            </a:r>
          </a:p>
        </p:txBody>
      </p:sp>
      <p:sp>
        <p:nvSpPr>
          <p:cNvPr id="1028" name="Rectangle 3"/>
          <p:cNvSpPr>
            <a:spLocks noChangeArrowheads="1"/>
          </p:cNvSpPr>
          <p:nvPr/>
        </p:nvSpPr>
        <p:spPr bwMode="black">
          <a:xfrm>
            <a:off x="273053" y="156045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cs typeface="Arial" pitchFamily="34" charset="0"/>
              </a:rPr>
              <a:t>Number of Class Actions</a:t>
            </a:r>
          </a:p>
        </p:txBody>
      </p:sp>
      <p:sp>
        <p:nvSpPr>
          <p:cNvPr id="1029" name="Rectangle 4"/>
          <p:cNvSpPr>
            <a:spLocks noChangeArrowheads="1"/>
          </p:cNvSpPr>
          <p:nvPr/>
        </p:nvSpPr>
        <p:spPr bwMode="auto">
          <a:xfrm>
            <a:off x="3"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*As of Nov. 16, 2017.</a:t>
            </a:r>
          </a:p>
          <a:p>
            <a:pPr marL="133350" indent="-133350" eaLnBrk="0" hangingPunct="0">
              <a:lnSpc>
                <a:spcPct val="90000"/>
              </a:lnSpc>
              <a:buClr>
                <a:srgbClr val="FF6801"/>
              </a:buClr>
              <a:tabLst>
                <a:tab pos="112713" algn="r"/>
              </a:tabLst>
            </a:pPr>
            <a:r>
              <a:rPr lang="en-US" sz="1100" dirty="0">
                <a:solidFill>
                  <a:srgbClr val="000000"/>
                </a:solidFill>
                <a:cs typeface="Arial" pitchFamily="34" charset="0"/>
              </a:rPr>
              <a:t>Source: Stanford University Law School: </a:t>
            </a:r>
            <a:r>
              <a:rPr lang="en-US" sz="1100" dirty="0">
                <a:solidFill>
                  <a:srgbClr val="000000"/>
                </a:solidFill>
                <a:cs typeface="Arial" pitchFamily="34" charset="0"/>
                <a:hlinkClick r:id="rId4"/>
              </a:rPr>
              <a:t>http://securities.stanford.edu/</a:t>
            </a:r>
            <a:r>
              <a:rPr lang="en-US" sz="1100" dirty="0">
                <a:solidFill>
                  <a:srgbClr val="000000"/>
                </a:solidFill>
                <a:cs typeface="Arial" pitchFamily="34" charset="0"/>
              </a:rPr>
              <a:t> </a:t>
            </a:r>
          </a:p>
        </p:txBody>
      </p:sp>
      <p:graphicFrame>
        <p:nvGraphicFramePr>
          <p:cNvPr id="1026" name="Object 2"/>
          <p:cNvGraphicFramePr>
            <a:graphicFrameLocks/>
          </p:cNvGraphicFramePr>
          <p:nvPr>
            <p:extLst/>
          </p:nvPr>
        </p:nvGraphicFramePr>
        <p:xfrm>
          <a:off x="260350" y="2328693"/>
          <a:ext cx="8750299" cy="4086109"/>
        </p:xfrm>
        <a:graphic>
          <a:graphicData uri="http://schemas.openxmlformats.org/presentationml/2006/ole">
            <mc:AlternateContent xmlns:mc="http://schemas.openxmlformats.org/markup-compatibility/2006">
              <mc:Choice xmlns:v="urn:schemas-microsoft-com:vml" Requires="v">
                <p:oleObj spid="_x0000_s28928035" name="Chart" r:id="rId5" imgW="8591518" imgH="4114800" progId="MSGraph.Chart.8">
                  <p:embed followColorScheme="full"/>
                </p:oleObj>
              </mc:Choice>
              <mc:Fallback>
                <p:oleObj name="Chart" r:id="rId5" imgW="8591518" imgH="4114800" progId="MSGraph.Chart.8">
                  <p:embed followColorScheme="full"/>
                  <p:pic>
                    <p:nvPicPr>
                      <p:cNvPr id="0" name=""/>
                      <p:cNvPicPr>
                        <a:picLocks noChangeArrowheads="1"/>
                      </p:cNvPicPr>
                      <p:nvPr/>
                    </p:nvPicPr>
                    <p:blipFill>
                      <a:blip r:embed="rId6"/>
                      <a:srcRect/>
                      <a:stretch>
                        <a:fillRect/>
                      </a:stretch>
                    </p:blipFill>
                    <p:spPr bwMode="auto">
                      <a:xfrm>
                        <a:off x="260350" y="2328693"/>
                        <a:ext cx="8750299" cy="4086109"/>
                      </a:xfrm>
                      <a:prstGeom prst="rect">
                        <a:avLst/>
                      </a:prstGeom>
                      <a:noFill/>
                      <a:ln>
                        <a:noFill/>
                      </a:ln>
                      <a:extLst/>
                    </p:spPr>
                  </p:pic>
                </p:oleObj>
              </mc:Fallback>
            </mc:AlternateContent>
          </a:graphicData>
        </a:graphic>
      </p:graphicFrame>
      <p:sp>
        <p:nvSpPr>
          <p:cNvPr id="3" name="AutoShape 4" descr="Image result for office of personnel management logo"/>
          <p:cNvSpPr>
            <a:spLocks noChangeAspect="1" noChangeArrowheads="1"/>
          </p:cNvSpPr>
          <p:nvPr/>
        </p:nvSpPr>
        <p:spPr bwMode="auto">
          <a:xfrm>
            <a:off x="-31749"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4" y="15879"/>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8"/>
          <p:cNvSpPr>
            <a:spLocks noChangeArrowheads="1"/>
          </p:cNvSpPr>
          <p:nvPr/>
        </p:nvSpPr>
        <p:spPr bwMode="blackWhite">
          <a:xfrm>
            <a:off x="3260436" y="1885495"/>
            <a:ext cx="2215648" cy="1709616"/>
          </a:xfrm>
          <a:prstGeom prst="wedgeRectCallout">
            <a:avLst>
              <a:gd name="adj1" fmla="val 114686"/>
              <a:gd name="adj2" fmla="val -142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The number of securities class actions is rising sharply, putting pressure on D&amp;O coverage</a:t>
            </a:r>
          </a:p>
        </p:txBody>
      </p:sp>
    </p:spTree>
    <p:extLst>
      <p:ext uri="{BB962C8B-B14F-4D97-AF65-F5344CB8AC3E}">
        <p14:creationId xmlns:p14="http://schemas.microsoft.com/office/powerpoint/2010/main" val="39015841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a:t>Workers Compensation Combined Ratio: 1994–2016P</a:t>
            </a:r>
            <a:endParaRPr lang="en-US" baseline="30000" dirty="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929059" name="Chart" r:id="rId4" imgW="8420164" imgH="3657472" progId="MSGraph.Chart.8">
                  <p:embed followColorScheme="full"/>
                </p:oleObj>
              </mc:Choice>
              <mc:Fallback>
                <p:oleObj name="Chart" r:id="rId4" imgW="8420164" imgH="3657472"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08218" y="5344175"/>
            <a:ext cx="7436016"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a:solidFill>
                  <a:srgbClr val="FFFFFF"/>
                </a:solidFill>
              </a:rPr>
              <a:t>Workers Comp Is an Example of a Line that Was Recently Restored to Health Through the Return of Rate Adequacy</a:t>
            </a: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(1994-2009); NCCI (2010-2016P) and are for private carriers only..</a:t>
            </a:r>
          </a:p>
        </p:txBody>
      </p:sp>
      <p:sp>
        <p:nvSpPr>
          <p:cNvPr id="6" name="Date Placeholder 5"/>
          <p:cNvSpPr>
            <a:spLocks noGrp="1"/>
          </p:cNvSpPr>
          <p:nvPr>
            <p:ph type="dt" sz="half" idx="10"/>
          </p:nvPr>
        </p:nvSpPr>
        <p:spPr/>
        <p:txBody>
          <a:bodyPr/>
          <a:lstStyle/>
          <a:p>
            <a:pPr>
              <a:defRPr/>
            </a:pPr>
            <a:r>
              <a:rPr lang="en-US"/>
              <a:t>12/01/09 - 9pm</a:t>
            </a:r>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4673"/>
              <a:gd name="adj2" fmla="val 1851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results have improved markedly since 2011</a:t>
            </a:r>
          </a:p>
        </p:txBody>
      </p:sp>
    </p:spTree>
    <p:extLst>
      <p:ext uri="{BB962C8B-B14F-4D97-AF65-F5344CB8AC3E}">
        <p14:creationId xmlns:p14="http://schemas.microsoft.com/office/powerpoint/2010/main" val="26667906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32</a:t>
            </a:fld>
            <a:endParaRPr lang="en-US"/>
          </a:p>
        </p:txBody>
      </p:sp>
      <p:pic>
        <p:nvPicPr>
          <p:cNvPr id="7" name="Picture 6">
            <a:extLst>
              <a:ext uri="{FF2B5EF4-FFF2-40B4-BE49-F238E27FC236}">
                <a16:creationId xmlns="" xmlns:a16="http://schemas.microsoft.com/office/drawing/2014/main" id="{BDC0F888-88F4-4CBD-841E-4C5BEEB5AA40}"/>
              </a:ext>
            </a:extLst>
          </p:cNvPr>
          <p:cNvPicPr>
            <a:picLocks noChangeAspect="1"/>
          </p:cNvPicPr>
          <p:nvPr/>
        </p:nvPicPr>
        <p:blipFill>
          <a:blip r:embed="rId3"/>
          <a:stretch>
            <a:fillRect/>
          </a:stretch>
        </p:blipFill>
        <p:spPr>
          <a:xfrm>
            <a:off x="1" y="3731983"/>
            <a:ext cx="9144000" cy="3126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749" y="5847907"/>
            <a:ext cx="3213474" cy="808485"/>
          </a:xfrm>
          <a:prstGeom prst="rect">
            <a:avLst/>
          </a:prstGeom>
        </p:spPr>
      </p:pic>
      <p:sp>
        <p:nvSpPr>
          <p:cNvPr id="9" name="Title 1"/>
          <p:cNvSpPr txBox="1">
            <a:spLocks/>
          </p:cNvSpPr>
          <p:nvPr/>
        </p:nvSpPr>
        <p:spPr bwMode="black">
          <a:xfrm>
            <a:off x="215416" y="4811249"/>
            <a:ext cx="6101010" cy="1249072"/>
          </a:xfrm>
          <a:prstGeom prst="rect">
            <a:avLst/>
          </a:prstGeom>
          <a:noFill/>
          <a:ln w="9525">
            <a:noFill/>
            <a:miter lim="800000"/>
            <a:headEnd/>
            <a:tailEnd/>
          </a:ln>
        </p:spPr>
        <p:txBody>
          <a:bodyPr vert="horz" wrap="square" lIns="101846" tIns="50923" rIns="101846" bIns="50923" numCol="1" rtlCol="0" anchor="b" anchorCtr="0" compatLnSpc="1">
            <a:prstTxWarp prst="textNoShape">
              <a:avLst/>
            </a:prstTxWarp>
            <a:normAutofit/>
          </a:bodyPr>
          <a:lstStyle>
            <a:lvl1pPr algn="l" defTabSz="114300" rtl="0" eaLnBrk="0" fontAlgn="base" hangingPunct="0">
              <a:lnSpc>
                <a:spcPts val="4790"/>
              </a:lnSpc>
              <a:spcBef>
                <a:spcPts val="0"/>
              </a:spcBef>
              <a:spcAft>
                <a:spcPct val="0"/>
              </a:spcAft>
              <a:defRPr sz="3100" b="1" cap="none">
                <a:solidFill>
                  <a:schemeClr val="bg1"/>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err="1" smtClean="0"/>
              <a:t>McNeary</a:t>
            </a:r>
            <a:r>
              <a:rPr lang="en-US" kern="0" dirty="0" smtClean="0"/>
              <a:t> Consulting Services</a:t>
            </a:r>
            <a:endParaRPr lang="en-US" kern="0" dirty="0"/>
          </a:p>
        </p:txBody>
      </p:sp>
    </p:spTree>
    <p:extLst>
      <p:ext uri="{BB962C8B-B14F-4D97-AF65-F5344CB8AC3E}">
        <p14:creationId xmlns:p14="http://schemas.microsoft.com/office/powerpoint/2010/main" val="3704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
        <p:nvSpPr>
          <p:cNvPr id="4" name="TextBox 3"/>
          <p:cNvSpPr txBox="1"/>
          <p:nvPr/>
        </p:nvSpPr>
        <p:spPr>
          <a:xfrm>
            <a:off x="85725" y="170121"/>
            <a:ext cx="8888154" cy="523220"/>
          </a:xfrm>
          <a:prstGeom prst="rect">
            <a:avLst/>
          </a:prstGeom>
          <a:noFill/>
        </p:spPr>
        <p:txBody>
          <a:bodyPr wrap="square" rtlCol="0">
            <a:spAutoFit/>
          </a:bodyPr>
          <a:lstStyle/>
          <a:p>
            <a:r>
              <a:rPr lang="en-US" sz="2800" dirty="0" smtClean="0">
                <a:ln w="0"/>
                <a:solidFill>
                  <a:schemeClr val="accent1"/>
                </a:solidFill>
                <a:effectLst>
                  <a:outerShdw blurRad="38100" dist="25400" dir="5400000" algn="ctr" rotWithShape="0">
                    <a:srgbClr val="6E747A">
                      <a:alpha val="43000"/>
                    </a:srgbClr>
                  </a:outerShdw>
                </a:effectLst>
              </a:rPr>
              <a:t>Consulting Services</a:t>
            </a:r>
            <a:endParaRPr lang="en-US" sz="2800" dirty="0">
              <a:ln w="0"/>
              <a:solidFill>
                <a:schemeClr val="accent1"/>
              </a:solidFill>
              <a:effectLst>
                <a:outerShdw blurRad="38100" dist="25400" dir="5400000" algn="ctr" rotWithShape="0">
                  <a:srgbClr val="6E747A">
                    <a:alpha val="43000"/>
                  </a:srgbClr>
                </a:outerShdw>
              </a:effectLst>
            </a:endParaRPr>
          </a:p>
        </p:txBody>
      </p:sp>
      <p:graphicFrame>
        <p:nvGraphicFramePr>
          <p:cNvPr id="13" name="Chart 12"/>
          <p:cNvGraphicFramePr/>
          <p:nvPr>
            <p:extLst>
              <p:ext uri="{D42A27DB-BD31-4B8C-83A1-F6EECF244321}">
                <p14:modId xmlns:p14="http://schemas.microsoft.com/office/powerpoint/2010/main" val="1675558296"/>
              </p:ext>
            </p:extLst>
          </p:nvPr>
        </p:nvGraphicFramePr>
        <p:xfrm>
          <a:off x="862604" y="944516"/>
          <a:ext cx="8111275" cy="540751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rot="20497588">
            <a:off x="3640446" y="1603546"/>
            <a:ext cx="1182624" cy="584775"/>
          </a:xfrm>
          <a:prstGeom prst="rect">
            <a:avLst/>
          </a:prstGeom>
          <a:noFill/>
        </p:spPr>
        <p:txBody>
          <a:bodyPr wrap="square" rtlCol="0">
            <a:spAutoFit/>
          </a:bodyPr>
          <a:lstStyle/>
          <a:p>
            <a:pPr algn="ctr"/>
            <a:r>
              <a:rPr lang="en-US" sz="1600" b="1" dirty="0" smtClean="0">
                <a:solidFill>
                  <a:schemeClr val="accent3"/>
                </a:solidFill>
              </a:rPr>
              <a:t>Ongoing Services</a:t>
            </a:r>
            <a:endParaRPr lang="en-US" sz="1600" b="1" dirty="0">
              <a:solidFill>
                <a:schemeClr val="accent3"/>
              </a:solidFill>
            </a:endParaRPr>
          </a:p>
        </p:txBody>
      </p:sp>
      <p:sp>
        <p:nvSpPr>
          <p:cNvPr id="15" name="TextBox 14"/>
          <p:cNvSpPr txBox="1"/>
          <p:nvPr/>
        </p:nvSpPr>
        <p:spPr>
          <a:xfrm rot="971116">
            <a:off x="5027110" y="1585649"/>
            <a:ext cx="1182624" cy="584775"/>
          </a:xfrm>
          <a:prstGeom prst="rect">
            <a:avLst/>
          </a:prstGeom>
          <a:noFill/>
        </p:spPr>
        <p:txBody>
          <a:bodyPr wrap="square" rtlCol="0">
            <a:spAutoFit/>
          </a:bodyPr>
          <a:lstStyle/>
          <a:p>
            <a:pPr algn="ctr"/>
            <a:r>
              <a:rPr lang="en-US" sz="1600" b="1" dirty="0" smtClean="0">
                <a:solidFill>
                  <a:schemeClr val="accent3"/>
                </a:solidFill>
              </a:rPr>
              <a:t>Policy Review</a:t>
            </a:r>
            <a:endParaRPr lang="en-US" sz="1600" b="1" dirty="0">
              <a:solidFill>
                <a:schemeClr val="accent3"/>
              </a:solidFill>
            </a:endParaRPr>
          </a:p>
        </p:txBody>
      </p:sp>
      <p:sp>
        <p:nvSpPr>
          <p:cNvPr id="17" name="TextBox 16"/>
          <p:cNvSpPr txBox="1"/>
          <p:nvPr/>
        </p:nvSpPr>
        <p:spPr>
          <a:xfrm>
            <a:off x="5618422" y="2512707"/>
            <a:ext cx="1536192" cy="830997"/>
          </a:xfrm>
          <a:prstGeom prst="rect">
            <a:avLst/>
          </a:prstGeom>
          <a:noFill/>
        </p:spPr>
        <p:txBody>
          <a:bodyPr wrap="square" rtlCol="0">
            <a:spAutoFit/>
          </a:bodyPr>
          <a:lstStyle/>
          <a:p>
            <a:pPr algn="ctr"/>
            <a:r>
              <a:rPr lang="en-US" sz="1600" dirty="0" smtClean="0">
                <a:solidFill>
                  <a:schemeClr val="accent3"/>
                </a:solidFill>
              </a:rPr>
              <a:t>Risk Management Review</a:t>
            </a:r>
            <a:endParaRPr lang="en-US" sz="1600" dirty="0">
              <a:solidFill>
                <a:schemeClr val="accent3"/>
              </a:solidFill>
            </a:endParaRPr>
          </a:p>
        </p:txBody>
      </p:sp>
      <p:sp>
        <p:nvSpPr>
          <p:cNvPr id="18" name="TextBox 17"/>
          <p:cNvSpPr txBox="1"/>
          <p:nvPr/>
        </p:nvSpPr>
        <p:spPr>
          <a:xfrm>
            <a:off x="5864462" y="3827322"/>
            <a:ext cx="1182624" cy="830997"/>
          </a:xfrm>
          <a:prstGeom prst="rect">
            <a:avLst/>
          </a:prstGeom>
          <a:noFill/>
        </p:spPr>
        <p:txBody>
          <a:bodyPr wrap="square" rtlCol="0">
            <a:spAutoFit/>
          </a:bodyPr>
          <a:lstStyle/>
          <a:p>
            <a:pPr algn="ctr"/>
            <a:r>
              <a:rPr lang="en-US" sz="1600" b="1" dirty="0" smtClean="0">
                <a:solidFill>
                  <a:schemeClr val="accent3"/>
                </a:solidFill>
              </a:rPr>
              <a:t>Broker Selection Process</a:t>
            </a:r>
            <a:endParaRPr lang="en-US" sz="1600" b="1" dirty="0">
              <a:solidFill>
                <a:schemeClr val="accent3"/>
              </a:solidFill>
            </a:endParaRPr>
          </a:p>
        </p:txBody>
      </p:sp>
      <p:sp>
        <p:nvSpPr>
          <p:cNvPr id="19" name="TextBox 18"/>
          <p:cNvSpPr txBox="1"/>
          <p:nvPr/>
        </p:nvSpPr>
        <p:spPr>
          <a:xfrm>
            <a:off x="2787177" y="2487965"/>
            <a:ext cx="1182624" cy="830997"/>
          </a:xfrm>
          <a:prstGeom prst="rect">
            <a:avLst/>
          </a:prstGeom>
          <a:noFill/>
        </p:spPr>
        <p:txBody>
          <a:bodyPr wrap="square" rtlCol="0">
            <a:spAutoFit/>
          </a:bodyPr>
          <a:lstStyle/>
          <a:p>
            <a:pPr algn="ctr"/>
            <a:r>
              <a:rPr lang="en-US" sz="1600" dirty="0" smtClean="0">
                <a:solidFill>
                  <a:schemeClr val="accent3"/>
                </a:solidFill>
              </a:rPr>
              <a:t>Loss Control Services</a:t>
            </a:r>
            <a:endParaRPr lang="en-US" sz="1600" dirty="0">
              <a:solidFill>
                <a:schemeClr val="accent3"/>
              </a:solidFill>
            </a:endParaRPr>
          </a:p>
        </p:txBody>
      </p:sp>
      <p:sp>
        <p:nvSpPr>
          <p:cNvPr id="20" name="TextBox 19"/>
          <p:cNvSpPr txBox="1"/>
          <p:nvPr/>
        </p:nvSpPr>
        <p:spPr>
          <a:xfrm rot="20497588">
            <a:off x="2742796" y="3818604"/>
            <a:ext cx="1241471" cy="954107"/>
          </a:xfrm>
          <a:prstGeom prst="rect">
            <a:avLst/>
          </a:prstGeom>
          <a:noFill/>
        </p:spPr>
        <p:txBody>
          <a:bodyPr wrap="square" rtlCol="0">
            <a:spAutoFit/>
          </a:bodyPr>
          <a:lstStyle/>
          <a:p>
            <a:pPr algn="ctr"/>
            <a:r>
              <a:rPr lang="en-US" sz="1400" dirty="0" smtClean="0">
                <a:solidFill>
                  <a:schemeClr val="accent3"/>
                </a:solidFill>
              </a:rPr>
              <a:t>Mergers &amp; Acquisitions/Due Diligence</a:t>
            </a:r>
            <a:endParaRPr lang="en-US" sz="1400" dirty="0">
              <a:solidFill>
                <a:schemeClr val="accent3"/>
              </a:solidFill>
            </a:endParaRPr>
          </a:p>
        </p:txBody>
      </p:sp>
      <p:sp>
        <p:nvSpPr>
          <p:cNvPr id="21" name="TextBox 20"/>
          <p:cNvSpPr txBox="1"/>
          <p:nvPr/>
        </p:nvSpPr>
        <p:spPr>
          <a:xfrm>
            <a:off x="3711920" y="4569927"/>
            <a:ext cx="1182624" cy="954107"/>
          </a:xfrm>
          <a:prstGeom prst="rect">
            <a:avLst/>
          </a:prstGeom>
          <a:noFill/>
        </p:spPr>
        <p:txBody>
          <a:bodyPr wrap="square" rtlCol="0">
            <a:spAutoFit/>
          </a:bodyPr>
          <a:lstStyle/>
          <a:p>
            <a:pPr algn="ctr"/>
            <a:r>
              <a:rPr lang="en-US" sz="1400" b="1" dirty="0" smtClean="0">
                <a:solidFill>
                  <a:schemeClr val="accent3"/>
                </a:solidFill>
              </a:rPr>
              <a:t>Self-Insurance Consulting Services</a:t>
            </a:r>
            <a:endParaRPr lang="en-US" sz="1400" b="1" dirty="0">
              <a:solidFill>
                <a:schemeClr val="accent3"/>
              </a:solidFill>
            </a:endParaRPr>
          </a:p>
        </p:txBody>
      </p:sp>
      <p:sp>
        <p:nvSpPr>
          <p:cNvPr id="22" name="TextBox 21"/>
          <p:cNvSpPr txBox="1"/>
          <p:nvPr/>
        </p:nvSpPr>
        <p:spPr>
          <a:xfrm>
            <a:off x="4921776" y="4788048"/>
            <a:ext cx="1286417" cy="738664"/>
          </a:xfrm>
          <a:prstGeom prst="rect">
            <a:avLst/>
          </a:prstGeom>
          <a:noFill/>
        </p:spPr>
        <p:txBody>
          <a:bodyPr wrap="square" rtlCol="0">
            <a:spAutoFit/>
          </a:bodyPr>
          <a:lstStyle/>
          <a:p>
            <a:pPr algn="ctr"/>
            <a:r>
              <a:rPr lang="en-US" sz="1400" b="1" dirty="0" smtClean="0">
                <a:solidFill>
                  <a:schemeClr val="accent3"/>
                </a:solidFill>
              </a:rPr>
              <a:t>Competitive Bidding Process</a:t>
            </a:r>
            <a:endParaRPr lang="en-US" sz="1400" b="1" dirty="0">
              <a:solidFill>
                <a:schemeClr val="accent3"/>
              </a:solidFill>
            </a:endParaRPr>
          </a:p>
        </p:txBody>
      </p:sp>
    </p:spTree>
    <p:extLst>
      <p:ext uri="{BB962C8B-B14F-4D97-AF65-F5344CB8AC3E}">
        <p14:creationId xmlns:p14="http://schemas.microsoft.com/office/powerpoint/2010/main" val="4141263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34</a:t>
            </a:fld>
            <a:endParaRPr lang="en-US"/>
          </a:p>
        </p:txBody>
      </p:sp>
      <p:graphicFrame>
        <p:nvGraphicFramePr>
          <p:cNvPr id="2" name="Diagram 1"/>
          <p:cNvGraphicFramePr/>
          <p:nvPr>
            <p:extLst>
              <p:ext uri="{D42A27DB-BD31-4B8C-83A1-F6EECF244321}">
                <p14:modId xmlns:p14="http://schemas.microsoft.com/office/powerpoint/2010/main" val="2276469845"/>
              </p:ext>
            </p:extLst>
          </p:nvPr>
        </p:nvGraphicFramePr>
        <p:xfrm>
          <a:off x="995916" y="2194838"/>
          <a:ext cx="6471684" cy="210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2505" y="479449"/>
            <a:ext cx="7187609" cy="1754326"/>
          </a:xfrm>
          <a:prstGeom prst="rect">
            <a:avLst/>
          </a:prstGeom>
          <a:noFill/>
        </p:spPr>
        <p:txBody>
          <a:bodyPr wrap="square" rtlCol="0">
            <a:spAutoFit/>
          </a:bodyPr>
          <a:lstStyle/>
          <a:p>
            <a:r>
              <a:rPr lang="en-US" dirty="0" smtClean="0"/>
              <a:t>The objectives: </a:t>
            </a:r>
          </a:p>
          <a:p>
            <a:pPr marL="342900" indent="-342900">
              <a:buFont typeface="Wingdings" panose="05000000000000000000" pitchFamily="2" charset="2"/>
              <a:buChar char="§"/>
            </a:pPr>
            <a:r>
              <a:rPr lang="en-US" dirty="0" smtClean="0"/>
              <a:t>Complete, objective review of existing insurance coverages</a:t>
            </a:r>
          </a:p>
          <a:p>
            <a:pPr marL="342900" indent="-342900">
              <a:buFont typeface="Wingdings" panose="05000000000000000000" pitchFamily="2" charset="2"/>
              <a:buChar char="§"/>
            </a:pPr>
            <a:r>
              <a:rPr lang="en-US" dirty="0" smtClean="0"/>
              <a:t>Ensure that all insurance policies are adequate and up-to-date</a:t>
            </a:r>
          </a:p>
          <a:p>
            <a:pPr marL="342900" indent="-342900">
              <a:buFont typeface="Wingdings" panose="05000000000000000000" pitchFamily="2" charset="2"/>
              <a:buChar char="§"/>
            </a:pPr>
            <a:r>
              <a:rPr lang="en-US" dirty="0" smtClean="0"/>
              <a:t>Ensure optimal cost efficiency and eliminate coverage gaps</a:t>
            </a:r>
          </a:p>
          <a:p>
            <a:pPr marL="342900" indent="-342900">
              <a:buFont typeface="Wingdings" panose="05000000000000000000" pitchFamily="2" charset="2"/>
              <a:buChar char="§"/>
            </a:pPr>
            <a:endParaRPr lang="en-US" dirty="0"/>
          </a:p>
          <a:p>
            <a:r>
              <a:rPr lang="en-US" dirty="0" smtClean="0"/>
              <a:t>Our approach: </a:t>
            </a:r>
            <a:endParaRPr lang="en-US" dirty="0"/>
          </a:p>
        </p:txBody>
      </p:sp>
      <p:sp>
        <p:nvSpPr>
          <p:cNvPr id="9" name="TextBox 8"/>
          <p:cNvSpPr txBox="1"/>
          <p:nvPr/>
        </p:nvSpPr>
        <p:spPr>
          <a:xfrm>
            <a:off x="595423" y="57977"/>
            <a:ext cx="5252484" cy="523220"/>
          </a:xfrm>
          <a:prstGeom prst="rect">
            <a:avLst/>
          </a:prstGeom>
          <a:noFill/>
        </p:spPr>
        <p:txBody>
          <a:bodyPr wrap="square" rtlCol="0">
            <a:spAutoFit/>
          </a:bodyPr>
          <a:lstStyle/>
          <a:p>
            <a:r>
              <a:rPr lang="en-US" sz="2800" dirty="0" smtClean="0"/>
              <a:t>Policy Review </a:t>
            </a:r>
            <a:endParaRPr lang="en-US" sz="2800" dirty="0"/>
          </a:p>
        </p:txBody>
      </p:sp>
      <p:sp>
        <p:nvSpPr>
          <p:cNvPr id="10" name="TextBox 9"/>
          <p:cNvSpPr txBox="1"/>
          <p:nvPr/>
        </p:nvSpPr>
        <p:spPr>
          <a:xfrm>
            <a:off x="742505" y="4392785"/>
            <a:ext cx="7187609" cy="1754326"/>
          </a:xfrm>
          <a:prstGeom prst="rect">
            <a:avLst/>
          </a:prstGeom>
          <a:noFill/>
        </p:spPr>
        <p:txBody>
          <a:bodyPr wrap="square" rtlCol="0">
            <a:spAutoFit/>
          </a:bodyPr>
          <a:lstStyle/>
          <a:p>
            <a:r>
              <a:rPr lang="en-US" dirty="0" smtClean="0"/>
              <a:t>Client Benefits: </a:t>
            </a:r>
          </a:p>
          <a:p>
            <a:pPr marL="342900" indent="-342900">
              <a:buFont typeface="Wingdings" panose="05000000000000000000" pitchFamily="2" charset="2"/>
              <a:buChar char="§"/>
            </a:pPr>
            <a:r>
              <a:rPr lang="en-US" dirty="0" smtClean="0"/>
              <a:t>Elimination of coverage gaps, duplications, and inefficiencies</a:t>
            </a:r>
          </a:p>
          <a:p>
            <a:pPr marL="342900" indent="-342900">
              <a:buFont typeface="Wingdings" panose="05000000000000000000" pitchFamily="2" charset="2"/>
              <a:buChar char="§"/>
            </a:pPr>
            <a:r>
              <a:rPr lang="en-US" dirty="0" smtClean="0"/>
              <a:t>Peace of mind in knowing that coverages are up to industry standards</a:t>
            </a:r>
          </a:p>
          <a:p>
            <a:pPr marL="342900" indent="-342900">
              <a:buFont typeface="Wingdings" panose="05000000000000000000" pitchFamily="2" charset="2"/>
              <a:buChar char="§"/>
            </a:pPr>
            <a:r>
              <a:rPr lang="en-US" dirty="0" smtClean="0"/>
              <a:t>The optimal insurance policy portfolio at the best possible price</a:t>
            </a:r>
          </a:p>
          <a:p>
            <a:pPr marL="342900" indent="-342900">
              <a:buFont typeface="Wingdings" panose="05000000000000000000" pitchFamily="2" charset="2"/>
              <a:buChar char="§"/>
            </a:pPr>
            <a:r>
              <a:rPr lang="en-US" dirty="0" smtClean="0"/>
              <a:t>Recommendations and strategies to reduce cost of risk</a:t>
            </a:r>
            <a:endParaRPr lang="en-US" dirty="0"/>
          </a:p>
        </p:txBody>
      </p:sp>
    </p:spTree>
    <p:extLst>
      <p:ext uri="{BB962C8B-B14F-4D97-AF65-F5344CB8AC3E}">
        <p14:creationId xmlns:p14="http://schemas.microsoft.com/office/powerpoint/2010/main" val="1965890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
        <p:nvSpPr>
          <p:cNvPr id="5" name="TextBox 4"/>
          <p:cNvSpPr txBox="1"/>
          <p:nvPr/>
        </p:nvSpPr>
        <p:spPr>
          <a:xfrm>
            <a:off x="825794" y="446183"/>
            <a:ext cx="7187609" cy="1908215"/>
          </a:xfrm>
          <a:prstGeom prst="rect">
            <a:avLst/>
          </a:prstGeom>
          <a:noFill/>
        </p:spPr>
        <p:txBody>
          <a:bodyPr wrap="square" rtlCol="0">
            <a:spAutoFit/>
          </a:bodyPr>
          <a:lstStyle/>
          <a:p>
            <a:r>
              <a:rPr lang="en-US" dirty="0" smtClean="0"/>
              <a:t>The objectives: </a:t>
            </a:r>
          </a:p>
          <a:p>
            <a:pPr marL="342900" indent="-342900">
              <a:buFont typeface="Wingdings" panose="05000000000000000000" pitchFamily="2" charset="2"/>
              <a:buChar char="§"/>
            </a:pPr>
            <a:r>
              <a:rPr lang="en-US" sz="1600" dirty="0" smtClean="0"/>
              <a:t>Optimal insurance products secured through a comprehensive bidding process</a:t>
            </a:r>
          </a:p>
          <a:p>
            <a:pPr marL="342900" indent="-342900">
              <a:buFont typeface="Wingdings" panose="05000000000000000000" pitchFamily="2" charset="2"/>
              <a:buChar char="§"/>
            </a:pPr>
            <a:r>
              <a:rPr lang="en-US" sz="1600" dirty="0" smtClean="0"/>
              <a:t>Match client insurance needs with optimal market solutions</a:t>
            </a:r>
          </a:p>
          <a:p>
            <a:pPr marL="342900" indent="-342900">
              <a:buFont typeface="Wingdings" panose="05000000000000000000" pitchFamily="2" charset="2"/>
              <a:buChar char="§"/>
            </a:pPr>
            <a:r>
              <a:rPr lang="en-US" sz="1600" dirty="0" smtClean="0"/>
              <a:t>Eliminate the time investment of the client in the selection process</a:t>
            </a:r>
          </a:p>
          <a:p>
            <a:pPr marL="342900" indent="-342900">
              <a:buFont typeface="Wingdings" panose="05000000000000000000" pitchFamily="2" charset="2"/>
              <a:buChar char="§"/>
            </a:pPr>
            <a:endParaRPr lang="en-US" dirty="0"/>
          </a:p>
          <a:p>
            <a:r>
              <a:rPr lang="en-US" dirty="0" smtClean="0"/>
              <a:t>Our Approach:</a:t>
            </a:r>
            <a:endParaRPr lang="en-US" dirty="0"/>
          </a:p>
        </p:txBody>
      </p:sp>
      <p:sp>
        <p:nvSpPr>
          <p:cNvPr id="9" name="TextBox 8"/>
          <p:cNvSpPr txBox="1"/>
          <p:nvPr/>
        </p:nvSpPr>
        <p:spPr>
          <a:xfrm>
            <a:off x="595423" y="0"/>
            <a:ext cx="5252484" cy="523220"/>
          </a:xfrm>
          <a:prstGeom prst="rect">
            <a:avLst/>
          </a:prstGeom>
          <a:noFill/>
        </p:spPr>
        <p:txBody>
          <a:bodyPr wrap="square" rtlCol="0">
            <a:spAutoFit/>
          </a:bodyPr>
          <a:lstStyle/>
          <a:p>
            <a:r>
              <a:rPr lang="en-US" sz="2800" dirty="0" smtClean="0"/>
              <a:t>Competitive Bidding Process</a:t>
            </a:r>
            <a:endParaRPr lang="en-US" sz="2800" dirty="0"/>
          </a:p>
        </p:txBody>
      </p:sp>
      <p:sp>
        <p:nvSpPr>
          <p:cNvPr id="10" name="TextBox 9"/>
          <p:cNvSpPr txBox="1"/>
          <p:nvPr/>
        </p:nvSpPr>
        <p:spPr>
          <a:xfrm>
            <a:off x="825795" y="4415585"/>
            <a:ext cx="7187609" cy="1200329"/>
          </a:xfrm>
          <a:prstGeom prst="rect">
            <a:avLst/>
          </a:prstGeom>
          <a:noFill/>
        </p:spPr>
        <p:txBody>
          <a:bodyPr wrap="square" rtlCol="0">
            <a:spAutoFit/>
          </a:bodyPr>
          <a:lstStyle/>
          <a:p>
            <a:r>
              <a:rPr lang="en-US" dirty="0" smtClean="0"/>
              <a:t>Client Benefits: </a:t>
            </a:r>
          </a:p>
          <a:p>
            <a:pPr marL="285750" indent="-285750">
              <a:buFont typeface="Wingdings" panose="05000000000000000000" pitchFamily="2" charset="2"/>
              <a:buChar char="§"/>
            </a:pPr>
            <a:r>
              <a:rPr lang="en-US" dirty="0" smtClean="0"/>
              <a:t>Lower cost of insurance with optimum competition</a:t>
            </a:r>
          </a:p>
          <a:p>
            <a:pPr marL="285750" indent="-285750">
              <a:buFont typeface="Wingdings" panose="05000000000000000000" pitchFamily="2" charset="2"/>
              <a:buChar char="§"/>
            </a:pPr>
            <a:r>
              <a:rPr lang="en-US" dirty="0" smtClean="0"/>
              <a:t>Broader coverage without fatal flaws</a:t>
            </a:r>
          </a:p>
          <a:p>
            <a:pPr marL="285750" indent="-285750">
              <a:buFont typeface="Wingdings" panose="05000000000000000000" pitchFamily="2" charset="2"/>
              <a:buChar char="§"/>
            </a:pPr>
            <a:r>
              <a:rPr lang="en-US" dirty="0" smtClean="0"/>
              <a:t>Equitable and professional purchasing process</a:t>
            </a:r>
          </a:p>
        </p:txBody>
      </p:sp>
      <p:graphicFrame>
        <p:nvGraphicFramePr>
          <p:cNvPr id="8" name="Diagram 7"/>
          <p:cNvGraphicFramePr/>
          <p:nvPr>
            <p:extLst>
              <p:ext uri="{D42A27DB-BD31-4B8C-83A1-F6EECF244321}">
                <p14:modId xmlns:p14="http://schemas.microsoft.com/office/powerpoint/2010/main" val="3348076789"/>
              </p:ext>
            </p:extLst>
          </p:nvPr>
        </p:nvGraphicFramePr>
        <p:xfrm>
          <a:off x="978196" y="2342493"/>
          <a:ext cx="5950688" cy="198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322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
        <p:nvSpPr>
          <p:cNvPr id="5" name="TextBox 4"/>
          <p:cNvSpPr txBox="1"/>
          <p:nvPr/>
        </p:nvSpPr>
        <p:spPr>
          <a:xfrm>
            <a:off x="825794" y="446183"/>
            <a:ext cx="7187609" cy="1908215"/>
          </a:xfrm>
          <a:prstGeom prst="rect">
            <a:avLst/>
          </a:prstGeom>
          <a:noFill/>
        </p:spPr>
        <p:txBody>
          <a:bodyPr wrap="square" rtlCol="0">
            <a:spAutoFit/>
          </a:bodyPr>
          <a:lstStyle/>
          <a:p>
            <a:r>
              <a:rPr lang="en-US" dirty="0" smtClean="0"/>
              <a:t>The objectives: </a:t>
            </a:r>
          </a:p>
          <a:p>
            <a:pPr marL="342900" indent="-342900">
              <a:buFont typeface="Wingdings" panose="05000000000000000000" pitchFamily="2" charset="2"/>
              <a:buChar char="§"/>
            </a:pPr>
            <a:r>
              <a:rPr lang="en-US" sz="1600" dirty="0" smtClean="0"/>
              <a:t>Ensure you have optimal insurance coverage at the best possible pricing available in the marketplace</a:t>
            </a:r>
          </a:p>
          <a:p>
            <a:pPr marL="342900" indent="-342900">
              <a:buFont typeface="Wingdings" panose="05000000000000000000" pitchFamily="2" charset="2"/>
              <a:buChar char="§"/>
            </a:pPr>
            <a:r>
              <a:rPr lang="en-US" sz="1600" dirty="0" smtClean="0"/>
              <a:t>Partner you with the optimum broker relationship for your needs</a:t>
            </a:r>
          </a:p>
          <a:p>
            <a:pPr marL="342900" indent="-342900">
              <a:buFont typeface="Wingdings" panose="05000000000000000000" pitchFamily="2" charset="2"/>
              <a:buChar char="§"/>
            </a:pPr>
            <a:r>
              <a:rPr lang="en-US" sz="1600" dirty="0" smtClean="0"/>
              <a:t>Peace of mind from making a well-informed decision</a:t>
            </a:r>
          </a:p>
          <a:p>
            <a:pPr marL="342900" indent="-342900">
              <a:buFont typeface="Wingdings" panose="05000000000000000000" pitchFamily="2" charset="2"/>
              <a:buChar char="§"/>
            </a:pPr>
            <a:endParaRPr lang="en-US" dirty="0"/>
          </a:p>
          <a:p>
            <a:r>
              <a:rPr lang="en-US" dirty="0" smtClean="0"/>
              <a:t>Our Approach:</a:t>
            </a:r>
            <a:endParaRPr lang="en-US" dirty="0"/>
          </a:p>
        </p:txBody>
      </p:sp>
      <p:sp>
        <p:nvSpPr>
          <p:cNvPr id="9" name="TextBox 8"/>
          <p:cNvSpPr txBox="1"/>
          <p:nvPr/>
        </p:nvSpPr>
        <p:spPr>
          <a:xfrm>
            <a:off x="595423" y="0"/>
            <a:ext cx="5252484" cy="523220"/>
          </a:xfrm>
          <a:prstGeom prst="rect">
            <a:avLst/>
          </a:prstGeom>
          <a:noFill/>
        </p:spPr>
        <p:txBody>
          <a:bodyPr wrap="square" rtlCol="0">
            <a:spAutoFit/>
          </a:bodyPr>
          <a:lstStyle/>
          <a:p>
            <a:r>
              <a:rPr lang="en-US" sz="2800" dirty="0" smtClean="0"/>
              <a:t>Broker Selection Process</a:t>
            </a:r>
            <a:endParaRPr lang="en-US" sz="2800" dirty="0"/>
          </a:p>
        </p:txBody>
      </p:sp>
      <p:sp>
        <p:nvSpPr>
          <p:cNvPr id="10" name="TextBox 9"/>
          <p:cNvSpPr txBox="1"/>
          <p:nvPr/>
        </p:nvSpPr>
        <p:spPr>
          <a:xfrm>
            <a:off x="825795" y="4415585"/>
            <a:ext cx="7187609" cy="2308324"/>
          </a:xfrm>
          <a:prstGeom prst="rect">
            <a:avLst/>
          </a:prstGeom>
          <a:noFill/>
        </p:spPr>
        <p:txBody>
          <a:bodyPr wrap="square" rtlCol="0">
            <a:spAutoFit/>
          </a:bodyPr>
          <a:lstStyle/>
          <a:p>
            <a:r>
              <a:rPr lang="en-US" dirty="0" smtClean="0"/>
              <a:t>Client Benefits: </a:t>
            </a:r>
          </a:p>
          <a:p>
            <a:pPr marL="285750" indent="-285750">
              <a:buFont typeface="Wingdings" panose="05000000000000000000" pitchFamily="2" charset="2"/>
              <a:buChar char="§"/>
            </a:pPr>
            <a:r>
              <a:rPr lang="en-US" dirty="0" smtClean="0"/>
              <a:t>An optimal “politically correct” selection decision free of bias or favoritism</a:t>
            </a:r>
          </a:p>
          <a:p>
            <a:pPr marL="285750" indent="-285750">
              <a:buFont typeface="Wingdings" panose="05000000000000000000" pitchFamily="2" charset="2"/>
              <a:buChar char="§"/>
            </a:pPr>
            <a:r>
              <a:rPr lang="en-US" dirty="0" smtClean="0"/>
              <a:t>Significant time and stress savings by outsourcing the evaluation process</a:t>
            </a:r>
          </a:p>
          <a:p>
            <a:pPr marL="285750" indent="-285750">
              <a:buFont typeface="Wingdings" panose="05000000000000000000" pitchFamily="2" charset="2"/>
              <a:buChar char="§"/>
            </a:pPr>
            <a:r>
              <a:rPr lang="en-US" dirty="0" smtClean="0"/>
              <a:t>Peace of mind in selecting the broker that best fits your needs</a:t>
            </a:r>
          </a:p>
          <a:p>
            <a:pPr marL="285750" indent="-285750">
              <a:buFont typeface="Wingdings" panose="05000000000000000000" pitchFamily="2" charset="2"/>
              <a:buChar char="§"/>
            </a:pPr>
            <a:r>
              <a:rPr lang="en-US" dirty="0" smtClean="0"/>
              <a:t>Sound methodology to convert broker compensation from commission </a:t>
            </a:r>
            <a:r>
              <a:rPr lang="en-US" smtClean="0"/>
              <a:t>to flat fee</a:t>
            </a:r>
            <a:endParaRPr lang="en-US" dirty="0" smtClean="0"/>
          </a:p>
        </p:txBody>
      </p:sp>
      <p:graphicFrame>
        <p:nvGraphicFramePr>
          <p:cNvPr id="8" name="Diagram 7"/>
          <p:cNvGraphicFramePr/>
          <p:nvPr>
            <p:extLst>
              <p:ext uri="{D42A27DB-BD31-4B8C-83A1-F6EECF244321}">
                <p14:modId xmlns:p14="http://schemas.microsoft.com/office/powerpoint/2010/main" val="785672746"/>
              </p:ext>
            </p:extLst>
          </p:nvPr>
        </p:nvGraphicFramePr>
        <p:xfrm>
          <a:off x="978196" y="2342493"/>
          <a:ext cx="5950688" cy="198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5109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
        <p:nvSpPr>
          <p:cNvPr id="5" name="TextBox 4"/>
          <p:cNvSpPr txBox="1"/>
          <p:nvPr/>
        </p:nvSpPr>
        <p:spPr>
          <a:xfrm>
            <a:off x="825794" y="446183"/>
            <a:ext cx="7187609" cy="2031325"/>
          </a:xfrm>
          <a:prstGeom prst="rect">
            <a:avLst/>
          </a:prstGeom>
          <a:noFill/>
        </p:spPr>
        <p:txBody>
          <a:bodyPr wrap="square" rtlCol="0">
            <a:spAutoFit/>
          </a:bodyPr>
          <a:lstStyle/>
          <a:p>
            <a:r>
              <a:rPr lang="en-US" dirty="0" smtClean="0"/>
              <a:t>The objectives: </a:t>
            </a:r>
          </a:p>
          <a:p>
            <a:pPr marL="342900" indent="-342900">
              <a:buFont typeface="Wingdings" panose="05000000000000000000" pitchFamily="2" charset="2"/>
              <a:buChar char="§"/>
            </a:pPr>
            <a:r>
              <a:rPr lang="en-US" dirty="0" smtClean="0"/>
              <a:t>Ensure that you have optimal claim handling at the best possible pricing available in the marketplace</a:t>
            </a:r>
          </a:p>
          <a:p>
            <a:pPr marL="342900" indent="-342900">
              <a:buFont typeface="Wingdings" panose="05000000000000000000" pitchFamily="2" charset="2"/>
              <a:buChar char="§"/>
            </a:pPr>
            <a:r>
              <a:rPr lang="en-US" dirty="0" smtClean="0"/>
              <a:t>Partner you with the best TPA relationship for your needs</a:t>
            </a:r>
          </a:p>
          <a:p>
            <a:pPr marL="342900" indent="-342900">
              <a:buFont typeface="Wingdings" panose="05000000000000000000" pitchFamily="2" charset="2"/>
              <a:buChar char="§"/>
            </a:pPr>
            <a:r>
              <a:rPr lang="en-US" dirty="0" smtClean="0"/>
              <a:t>Peace of mind from making a well-informed decision</a:t>
            </a:r>
          </a:p>
          <a:p>
            <a:pPr marL="342900" indent="-342900">
              <a:buFont typeface="Wingdings" panose="05000000000000000000" pitchFamily="2" charset="2"/>
              <a:buChar char="§"/>
            </a:pPr>
            <a:endParaRPr lang="en-US" dirty="0"/>
          </a:p>
          <a:p>
            <a:r>
              <a:rPr lang="en-US" dirty="0" smtClean="0"/>
              <a:t>Our Approach:</a:t>
            </a:r>
            <a:endParaRPr lang="en-US" dirty="0"/>
          </a:p>
        </p:txBody>
      </p:sp>
      <p:sp>
        <p:nvSpPr>
          <p:cNvPr id="9" name="TextBox 8"/>
          <p:cNvSpPr txBox="1"/>
          <p:nvPr/>
        </p:nvSpPr>
        <p:spPr>
          <a:xfrm>
            <a:off x="595423" y="0"/>
            <a:ext cx="5252484" cy="523220"/>
          </a:xfrm>
          <a:prstGeom prst="rect">
            <a:avLst/>
          </a:prstGeom>
          <a:noFill/>
        </p:spPr>
        <p:txBody>
          <a:bodyPr wrap="square" rtlCol="0">
            <a:spAutoFit/>
          </a:bodyPr>
          <a:lstStyle/>
          <a:p>
            <a:r>
              <a:rPr lang="en-US" sz="2800" dirty="0" smtClean="0"/>
              <a:t>TPA Review</a:t>
            </a:r>
            <a:endParaRPr lang="en-US" sz="2800" dirty="0"/>
          </a:p>
        </p:txBody>
      </p:sp>
      <p:sp>
        <p:nvSpPr>
          <p:cNvPr id="10" name="TextBox 9"/>
          <p:cNvSpPr txBox="1"/>
          <p:nvPr/>
        </p:nvSpPr>
        <p:spPr>
          <a:xfrm>
            <a:off x="825795" y="4415585"/>
            <a:ext cx="7187609" cy="1477328"/>
          </a:xfrm>
          <a:prstGeom prst="rect">
            <a:avLst/>
          </a:prstGeom>
          <a:noFill/>
        </p:spPr>
        <p:txBody>
          <a:bodyPr wrap="square" rtlCol="0">
            <a:spAutoFit/>
          </a:bodyPr>
          <a:lstStyle/>
          <a:p>
            <a:r>
              <a:rPr lang="en-US" dirty="0" smtClean="0"/>
              <a:t>Client Benefits: </a:t>
            </a:r>
          </a:p>
          <a:p>
            <a:pPr marL="285750" indent="-285750">
              <a:buFont typeface="Wingdings" panose="05000000000000000000" pitchFamily="2" charset="2"/>
              <a:buChar char="§"/>
            </a:pPr>
            <a:r>
              <a:rPr lang="en-US" dirty="0" smtClean="0"/>
              <a:t>An optimal “politically correct” selection decision free of bias or favoritism. Significant time and stress savings by outsourcing the evaluation process. Peace of mind in selecting the TPA that best fits your needs. </a:t>
            </a:r>
          </a:p>
        </p:txBody>
      </p:sp>
      <p:graphicFrame>
        <p:nvGraphicFramePr>
          <p:cNvPr id="8" name="Diagram 7"/>
          <p:cNvGraphicFramePr/>
          <p:nvPr>
            <p:extLst>
              <p:ext uri="{D42A27DB-BD31-4B8C-83A1-F6EECF244321}">
                <p14:modId xmlns:p14="http://schemas.microsoft.com/office/powerpoint/2010/main" val="3787267218"/>
              </p:ext>
            </p:extLst>
          </p:nvPr>
        </p:nvGraphicFramePr>
        <p:xfrm>
          <a:off x="978196" y="2342493"/>
          <a:ext cx="5950688" cy="198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7667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9187E25-41D4-4E3A-8147-B123603C6A5C}"/>
              </a:ext>
            </a:extLst>
          </p:cNvPr>
          <p:cNvPicPr>
            <a:picLocks noChangeAspect="1"/>
          </p:cNvPicPr>
          <p:nvPr/>
        </p:nvPicPr>
        <p:blipFill>
          <a:blip r:embed="rId2"/>
          <a:stretch>
            <a:fillRect/>
          </a:stretch>
        </p:blipFill>
        <p:spPr>
          <a:xfrm>
            <a:off x="4231758" y="5003582"/>
            <a:ext cx="4912242" cy="1854418"/>
          </a:xfrm>
          <a:prstGeom prst="rect">
            <a:avLst/>
          </a:prstGeom>
        </p:spPr>
      </p:pic>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
        <p:nvSpPr>
          <p:cNvPr id="5" name="TextBox 4"/>
          <p:cNvSpPr txBox="1"/>
          <p:nvPr/>
        </p:nvSpPr>
        <p:spPr>
          <a:xfrm>
            <a:off x="731874" y="507561"/>
            <a:ext cx="7187609" cy="2062103"/>
          </a:xfrm>
          <a:prstGeom prst="rect">
            <a:avLst/>
          </a:prstGeom>
          <a:noFill/>
        </p:spPr>
        <p:txBody>
          <a:bodyPr wrap="square" rtlCol="0">
            <a:spAutoFit/>
          </a:bodyPr>
          <a:lstStyle/>
          <a:p>
            <a:r>
              <a:rPr lang="en-US" sz="1600" dirty="0" smtClean="0"/>
              <a:t>The objectives: </a:t>
            </a:r>
          </a:p>
          <a:p>
            <a:pPr marL="342900" indent="-342900">
              <a:buFont typeface="Wingdings" panose="05000000000000000000" pitchFamily="2" charset="2"/>
              <a:buChar char="§"/>
            </a:pPr>
            <a:r>
              <a:rPr lang="en-US" sz="1600" dirty="0" smtClean="0"/>
              <a:t>Identify exposures to loss</a:t>
            </a:r>
          </a:p>
          <a:p>
            <a:pPr marL="342900" indent="-342900">
              <a:buFont typeface="Wingdings" panose="05000000000000000000" pitchFamily="2" charset="2"/>
              <a:buChar char="§"/>
            </a:pPr>
            <a:r>
              <a:rPr lang="en-US" sz="1600" dirty="0" smtClean="0"/>
              <a:t>Examine feasibility of alternative risk management techniques</a:t>
            </a:r>
          </a:p>
          <a:p>
            <a:pPr marL="342900" indent="-342900">
              <a:buFont typeface="Wingdings" panose="05000000000000000000" pitchFamily="2" charset="2"/>
              <a:buChar char="§"/>
            </a:pPr>
            <a:r>
              <a:rPr lang="en-US" sz="1600" dirty="0" smtClean="0"/>
              <a:t>Select best approach</a:t>
            </a:r>
          </a:p>
          <a:p>
            <a:pPr marL="342900" indent="-342900">
              <a:buFont typeface="Wingdings" panose="05000000000000000000" pitchFamily="2" charset="2"/>
              <a:buChar char="§"/>
            </a:pPr>
            <a:r>
              <a:rPr lang="en-US" sz="1600" dirty="0" smtClean="0"/>
              <a:t>Implement selected program</a:t>
            </a:r>
          </a:p>
          <a:p>
            <a:pPr marL="342900" indent="-342900">
              <a:buFont typeface="Wingdings" panose="05000000000000000000" pitchFamily="2" charset="2"/>
              <a:buChar char="§"/>
            </a:pPr>
            <a:r>
              <a:rPr lang="en-US" sz="1600" dirty="0" smtClean="0"/>
              <a:t>Monitor Results</a:t>
            </a:r>
          </a:p>
          <a:p>
            <a:pPr marL="342900" indent="-342900">
              <a:buFont typeface="Wingdings" panose="05000000000000000000" pitchFamily="2" charset="2"/>
              <a:buChar char="§"/>
            </a:pPr>
            <a:endParaRPr lang="en-US" sz="1600" dirty="0"/>
          </a:p>
          <a:p>
            <a:r>
              <a:rPr lang="en-US" sz="1600" dirty="0" smtClean="0"/>
              <a:t>Our Approach:</a:t>
            </a:r>
            <a:endParaRPr lang="en-US" sz="1600" dirty="0"/>
          </a:p>
        </p:txBody>
      </p:sp>
      <p:sp>
        <p:nvSpPr>
          <p:cNvPr id="9" name="TextBox 8"/>
          <p:cNvSpPr txBox="1"/>
          <p:nvPr/>
        </p:nvSpPr>
        <p:spPr>
          <a:xfrm>
            <a:off x="595423" y="57977"/>
            <a:ext cx="5252484" cy="523220"/>
          </a:xfrm>
          <a:prstGeom prst="rect">
            <a:avLst/>
          </a:prstGeom>
          <a:noFill/>
        </p:spPr>
        <p:txBody>
          <a:bodyPr wrap="square" rtlCol="0">
            <a:spAutoFit/>
          </a:bodyPr>
          <a:lstStyle/>
          <a:p>
            <a:r>
              <a:rPr lang="en-US" sz="2800" dirty="0" smtClean="0"/>
              <a:t>Ongoing Services</a:t>
            </a:r>
            <a:endParaRPr lang="en-US" sz="2800" dirty="0"/>
          </a:p>
        </p:txBody>
      </p:sp>
      <p:sp>
        <p:nvSpPr>
          <p:cNvPr id="10" name="TextBox 9"/>
          <p:cNvSpPr txBox="1"/>
          <p:nvPr/>
        </p:nvSpPr>
        <p:spPr>
          <a:xfrm>
            <a:off x="825795" y="4681399"/>
            <a:ext cx="7187609" cy="1815882"/>
          </a:xfrm>
          <a:prstGeom prst="rect">
            <a:avLst/>
          </a:prstGeom>
          <a:noFill/>
        </p:spPr>
        <p:txBody>
          <a:bodyPr wrap="square" rtlCol="0">
            <a:spAutoFit/>
          </a:bodyPr>
          <a:lstStyle/>
          <a:p>
            <a:r>
              <a:rPr lang="en-US" sz="1600" dirty="0" smtClean="0"/>
              <a:t>Client Benefits: </a:t>
            </a:r>
          </a:p>
          <a:p>
            <a:pPr marL="285750" indent="-285750">
              <a:buFont typeface="Wingdings" panose="05000000000000000000" pitchFamily="2" charset="2"/>
              <a:buChar char="§"/>
            </a:pPr>
            <a:r>
              <a:rPr lang="en-US" sz="1600" dirty="0" smtClean="0"/>
              <a:t>Unbiased expertise and advice on risk management issues </a:t>
            </a:r>
          </a:p>
          <a:p>
            <a:pPr marL="285750" indent="-285750">
              <a:buFont typeface="Wingdings" panose="05000000000000000000" pitchFamily="2" charset="2"/>
              <a:buChar char="§"/>
            </a:pPr>
            <a:r>
              <a:rPr lang="en-US" sz="1600" dirty="0" smtClean="0"/>
              <a:t>Reduction of cost of risk </a:t>
            </a:r>
          </a:p>
          <a:p>
            <a:pPr marL="285750" indent="-285750">
              <a:buFont typeface="Wingdings" panose="05000000000000000000" pitchFamily="2" charset="2"/>
              <a:buChar char="§"/>
            </a:pPr>
            <a:r>
              <a:rPr lang="en-US" sz="1600" dirty="0" smtClean="0"/>
              <a:t>Reduction in workload related costs</a:t>
            </a:r>
          </a:p>
          <a:p>
            <a:pPr marL="285750" indent="-285750">
              <a:buFont typeface="Wingdings" panose="05000000000000000000" pitchFamily="2" charset="2"/>
              <a:buChar char="§"/>
            </a:pPr>
            <a:r>
              <a:rPr lang="en-US" sz="1600" dirty="0" smtClean="0"/>
              <a:t>Peace of mind regarding coverages vs. exposures</a:t>
            </a:r>
          </a:p>
          <a:p>
            <a:pPr marL="285750" indent="-285750">
              <a:buFont typeface="Wingdings" panose="05000000000000000000" pitchFamily="2" charset="2"/>
              <a:buChar char="§"/>
            </a:pPr>
            <a:r>
              <a:rPr lang="en-US" sz="1600" dirty="0" smtClean="0"/>
              <a:t>Better service from brokers, carriers and other vendors</a:t>
            </a:r>
          </a:p>
          <a:p>
            <a:pPr marL="285750" indent="-285750">
              <a:buFont typeface="Wingdings" panose="05000000000000000000" pitchFamily="2" charset="2"/>
              <a:buChar char="§"/>
            </a:pPr>
            <a:r>
              <a:rPr lang="en-US" sz="1600" dirty="0" smtClean="0"/>
              <a:t>Elimination of coverage gaps, duplications and inefficiencies  </a:t>
            </a:r>
          </a:p>
        </p:txBody>
      </p:sp>
      <p:graphicFrame>
        <p:nvGraphicFramePr>
          <p:cNvPr id="8" name="Diagram 7"/>
          <p:cNvGraphicFramePr/>
          <p:nvPr>
            <p:extLst>
              <p:ext uri="{D42A27DB-BD31-4B8C-83A1-F6EECF244321}">
                <p14:modId xmlns:p14="http://schemas.microsoft.com/office/powerpoint/2010/main" val="3088517333"/>
              </p:ext>
            </p:extLst>
          </p:nvPr>
        </p:nvGraphicFramePr>
        <p:xfrm>
          <a:off x="946297" y="2393339"/>
          <a:ext cx="7402304" cy="246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7540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39</a:t>
            </a:fld>
            <a:endParaRPr lang="en-US"/>
          </a:p>
        </p:txBody>
      </p:sp>
      <p:pic>
        <p:nvPicPr>
          <p:cNvPr id="7" name="Picture 6">
            <a:extLst>
              <a:ext uri="{FF2B5EF4-FFF2-40B4-BE49-F238E27FC236}">
                <a16:creationId xmlns="" xmlns:a16="http://schemas.microsoft.com/office/drawing/2014/main" id="{BDC0F888-88F4-4CBD-841E-4C5BEEB5AA40}"/>
              </a:ext>
            </a:extLst>
          </p:cNvPr>
          <p:cNvPicPr>
            <a:picLocks noChangeAspect="1"/>
          </p:cNvPicPr>
          <p:nvPr/>
        </p:nvPicPr>
        <p:blipFill>
          <a:blip r:embed="rId2"/>
          <a:stretch>
            <a:fillRect/>
          </a:stretch>
        </p:blipFill>
        <p:spPr>
          <a:xfrm>
            <a:off x="0" y="3731983"/>
            <a:ext cx="9144000" cy="31260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749" y="5847907"/>
            <a:ext cx="3213474" cy="808485"/>
          </a:xfrm>
          <a:prstGeom prst="rect">
            <a:avLst/>
          </a:prstGeom>
        </p:spPr>
      </p:pic>
      <p:sp>
        <p:nvSpPr>
          <p:cNvPr id="9" name="Title 1"/>
          <p:cNvSpPr txBox="1">
            <a:spLocks/>
          </p:cNvSpPr>
          <p:nvPr/>
        </p:nvSpPr>
        <p:spPr bwMode="black">
          <a:xfrm>
            <a:off x="215416" y="4811249"/>
            <a:ext cx="6101010" cy="1249072"/>
          </a:xfrm>
          <a:prstGeom prst="rect">
            <a:avLst/>
          </a:prstGeom>
          <a:noFill/>
          <a:ln w="9525">
            <a:noFill/>
            <a:miter lim="800000"/>
            <a:headEnd/>
            <a:tailEnd/>
          </a:ln>
        </p:spPr>
        <p:txBody>
          <a:bodyPr vert="horz" wrap="square" lIns="101846" tIns="50923" rIns="101846" bIns="50923" numCol="1" rtlCol="0" anchor="b" anchorCtr="0" compatLnSpc="1">
            <a:prstTxWarp prst="textNoShape">
              <a:avLst/>
            </a:prstTxWarp>
            <a:normAutofit/>
          </a:bodyPr>
          <a:lstStyle>
            <a:lvl1pPr algn="l" defTabSz="114300" rtl="0" eaLnBrk="0" fontAlgn="base" hangingPunct="0">
              <a:lnSpc>
                <a:spcPts val="4790"/>
              </a:lnSpc>
              <a:spcBef>
                <a:spcPts val="0"/>
              </a:spcBef>
              <a:spcAft>
                <a:spcPct val="0"/>
              </a:spcAft>
              <a:defRPr sz="3100" b="1" cap="none">
                <a:solidFill>
                  <a:schemeClr val="bg1"/>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err="1" smtClean="0"/>
              <a:t>McNeary</a:t>
            </a:r>
            <a:r>
              <a:rPr lang="en-US" kern="0" dirty="0" smtClean="0"/>
              <a:t> Consulting Services</a:t>
            </a:r>
            <a:endParaRPr lang="en-US" kern="0" dirty="0"/>
          </a:p>
        </p:txBody>
      </p:sp>
      <p:sp>
        <p:nvSpPr>
          <p:cNvPr id="10" name="Subtitle 2"/>
          <p:cNvSpPr txBox="1">
            <a:spLocks/>
          </p:cNvSpPr>
          <p:nvPr/>
        </p:nvSpPr>
        <p:spPr>
          <a:xfrm>
            <a:off x="215416" y="6085801"/>
            <a:ext cx="1804770" cy="688316"/>
          </a:xfrm>
          <a:prstGeom prst="rect">
            <a:avLst/>
          </a:prstGeom>
        </p:spPr>
        <p:txBody>
          <a:bodyPr lIns="101846" tIns="50923" rIns="101846" bIns="50923">
            <a:normAutofit fontScale="25000" lnSpcReduction="20000"/>
          </a:bodyPr>
          <a:lstStyle>
            <a:lvl1pPr marL="0" indent="0" algn="l" rtl="0" eaLnBrk="0" fontAlgn="base" hangingPunct="0">
              <a:lnSpc>
                <a:spcPct val="90000"/>
              </a:lnSpc>
              <a:spcBef>
                <a:spcPct val="100000"/>
              </a:spcBef>
              <a:spcAft>
                <a:spcPct val="0"/>
              </a:spcAft>
              <a:buClr>
                <a:schemeClr val="accent2"/>
              </a:buClr>
              <a:buFont typeface="Wingdings" pitchFamily="2" charset="2"/>
              <a:buNone/>
              <a:defRPr sz="1600" b="0" cap="none" baseline="0">
                <a:solidFill>
                  <a:schemeClr val="accent1"/>
                </a:solidFill>
                <a:latin typeface="Arial" charset="0"/>
                <a:ea typeface="+mn-ea"/>
                <a:cs typeface="+mn-cs"/>
              </a:defRPr>
            </a:lvl1pPr>
            <a:lvl2pPr marL="509233" indent="0" algn="ctr" rtl="0" eaLnBrk="0" fontAlgn="base" hangingPunct="0">
              <a:lnSpc>
                <a:spcPct val="90000"/>
              </a:lnSpc>
              <a:spcBef>
                <a:spcPct val="50000"/>
              </a:spcBef>
              <a:spcAft>
                <a:spcPct val="0"/>
              </a:spcAft>
              <a:buClr>
                <a:schemeClr val="accent2"/>
              </a:buClr>
              <a:buFont typeface="Wingdings" pitchFamily="2" charset="2"/>
              <a:buNone/>
              <a:defRPr sz="2200">
                <a:solidFill>
                  <a:schemeClr val="tx1">
                    <a:tint val="75000"/>
                  </a:schemeClr>
                </a:solidFill>
                <a:latin typeface="Arial" charset="0"/>
              </a:defRPr>
            </a:lvl2pPr>
            <a:lvl3pPr marL="1018467" indent="0" algn="ctr" rtl="0" eaLnBrk="0" fontAlgn="base" hangingPunct="0">
              <a:lnSpc>
                <a:spcPct val="90000"/>
              </a:lnSpc>
              <a:spcBef>
                <a:spcPct val="25000"/>
              </a:spcBef>
              <a:spcAft>
                <a:spcPct val="0"/>
              </a:spcAft>
              <a:buClr>
                <a:schemeClr val="accent2"/>
              </a:buClr>
              <a:buFont typeface="Arial" charset="0"/>
              <a:buNone/>
              <a:defRPr sz="2000">
                <a:solidFill>
                  <a:schemeClr val="tx1">
                    <a:tint val="75000"/>
                  </a:schemeClr>
                </a:solidFill>
                <a:latin typeface="Arial" charset="0"/>
              </a:defRPr>
            </a:lvl3pPr>
            <a:lvl4pPr marL="1527701" indent="0" algn="ctr" rtl="0" eaLnBrk="0" fontAlgn="base" hangingPunct="0">
              <a:lnSpc>
                <a:spcPct val="90000"/>
              </a:lnSpc>
              <a:spcBef>
                <a:spcPct val="15000"/>
              </a:spcBef>
              <a:spcAft>
                <a:spcPct val="0"/>
              </a:spcAft>
              <a:buClr>
                <a:schemeClr val="accent2"/>
              </a:buClr>
              <a:buFont typeface="Wingdings" pitchFamily="2" charset="2"/>
              <a:buNone/>
              <a:defRPr>
                <a:solidFill>
                  <a:schemeClr val="tx1">
                    <a:tint val="75000"/>
                  </a:schemeClr>
                </a:solidFill>
                <a:latin typeface="Arial" charset="0"/>
              </a:defRPr>
            </a:lvl4pPr>
            <a:lvl5pPr marL="2036935" indent="0" algn="ctr" rtl="0" eaLnBrk="0" fontAlgn="base" hangingPunct="0">
              <a:lnSpc>
                <a:spcPct val="95000"/>
              </a:lnSpc>
              <a:spcBef>
                <a:spcPct val="15000"/>
              </a:spcBef>
              <a:spcAft>
                <a:spcPct val="0"/>
              </a:spcAft>
              <a:buClr>
                <a:schemeClr val="accent2"/>
              </a:buClr>
              <a:buNone/>
              <a:defRPr sz="1600">
                <a:solidFill>
                  <a:schemeClr val="tx1">
                    <a:tint val="75000"/>
                  </a:schemeClr>
                </a:solidFill>
                <a:latin typeface="Arial" charset="0"/>
              </a:defRPr>
            </a:lvl5pPr>
            <a:lvl6pPr marL="2546169" indent="0" algn="ctr" fontAlgn="base">
              <a:spcBef>
                <a:spcPct val="20000"/>
              </a:spcBef>
              <a:spcAft>
                <a:spcPct val="0"/>
              </a:spcAft>
              <a:buNone/>
              <a:defRPr>
                <a:solidFill>
                  <a:schemeClr val="tx1">
                    <a:tint val="75000"/>
                  </a:schemeClr>
                </a:solidFill>
                <a:latin typeface="+mn-lt"/>
              </a:defRPr>
            </a:lvl6pPr>
            <a:lvl7pPr marL="3055400" indent="0" algn="ctr" fontAlgn="base">
              <a:spcBef>
                <a:spcPct val="20000"/>
              </a:spcBef>
              <a:spcAft>
                <a:spcPct val="0"/>
              </a:spcAft>
              <a:buNone/>
              <a:defRPr>
                <a:solidFill>
                  <a:schemeClr val="tx1">
                    <a:tint val="75000"/>
                  </a:schemeClr>
                </a:solidFill>
                <a:latin typeface="+mn-lt"/>
              </a:defRPr>
            </a:lvl7pPr>
            <a:lvl8pPr marL="3564636" indent="0" algn="ctr" fontAlgn="base">
              <a:spcBef>
                <a:spcPct val="20000"/>
              </a:spcBef>
              <a:spcAft>
                <a:spcPct val="0"/>
              </a:spcAft>
              <a:buNone/>
              <a:defRPr>
                <a:solidFill>
                  <a:schemeClr val="tx1">
                    <a:tint val="75000"/>
                  </a:schemeClr>
                </a:solidFill>
                <a:latin typeface="+mn-lt"/>
              </a:defRPr>
            </a:lvl8pPr>
            <a:lvl9pPr marL="4073867" indent="0" algn="ctr" fontAlgn="base">
              <a:spcBef>
                <a:spcPct val="20000"/>
              </a:spcBef>
              <a:spcAft>
                <a:spcPct val="0"/>
              </a:spcAft>
              <a:buNone/>
              <a:defRPr>
                <a:solidFill>
                  <a:schemeClr val="tx1">
                    <a:tint val="75000"/>
                  </a:schemeClr>
                </a:solidFill>
                <a:latin typeface="+mn-lt"/>
              </a:defRPr>
            </a:lvl9pPr>
          </a:lstStyle>
          <a:p>
            <a:pPr>
              <a:lnSpc>
                <a:spcPct val="120000"/>
              </a:lnSpc>
              <a:spcBef>
                <a:spcPts val="0"/>
              </a:spcBef>
            </a:pPr>
            <a:r>
              <a:rPr lang="en-US" sz="4400" b="1" kern="0" dirty="0" smtClean="0">
                <a:solidFill>
                  <a:schemeClr val="tx1"/>
                </a:solidFill>
              </a:rPr>
              <a:t>Lynne Skelton </a:t>
            </a:r>
          </a:p>
          <a:p>
            <a:pPr>
              <a:lnSpc>
                <a:spcPct val="120000"/>
              </a:lnSpc>
              <a:spcBef>
                <a:spcPts val="0"/>
              </a:spcBef>
            </a:pPr>
            <a:r>
              <a:rPr lang="en-US" sz="4400" kern="0" dirty="0">
                <a:solidFill>
                  <a:schemeClr val="tx1"/>
                </a:solidFill>
              </a:rPr>
              <a:t>direct: </a:t>
            </a:r>
            <a:r>
              <a:rPr lang="en-US" sz="4400" kern="0" dirty="0" smtClean="0">
                <a:solidFill>
                  <a:schemeClr val="tx1"/>
                </a:solidFill>
              </a:rPr>
              <a:t>704.367.7131 </a:t>
            </a:r>
          </a:p>
          <a:p>
            <a:pPr>
              <a:lnSpc>
                <a:spcPct val="120000"/>
              </a:lnSpc>
              <a:spcBef>
                <a:spcPts val="0"/>
              </a:spcBef>
            </a:pPr>
            <a:r>
              <a:rPr lang="en-US" sz="4400" kern="0" dirty="0" smtClean="0">
                <a:solidFill>
                  <a:schemeClr val="tx1"/>
                </a:solidFill>
              </a:rPr>
              <a:t>lynne_skelton@ajg.com</a:t>
            </a:r>
          </a:p>
          <a:p>
            <a:endParaRPr lang="en-US" sz="4400" kern="0" dirty="0" smtClean="0"/>
          </a:p>
          <a:p>
            <a:endParaRPr lang="en-US" sz="3400" kern="0" dirty="0" smtClean="0"/>
          </a:p>
        </p:txBody>
      </p:sp>
      <p:sp>
        <p:nvSpPr>
          <p:cNvPr id="2" name="TextBox 1"/>
          <p:cNvSpPr txBox="1"/>
          <p:nvPr/>
        </p:nvSpPr>
        <p:spPr>
          <a:xfrm>
            <a:off x="2239698" y="6060321"/>
            <a:ext cx="2077121" cy="600164"/>
          </a:xfrm>
          <a:prstGeom prst="rect">
            <a:avLst/>
          </a:prstGeom>
          <a:noFill/>
        </p:spPr>
        <p:txBody>
          <a:bodyPr wrap="square" rtlCol="0">
            <a:spAutoFit/>
          </a:bodyPr>
          <a:lstStyle/>
          <a:p>
            <a:pPr lvl="0">
              <a:spcBef>
                <a:spcPts val="0"/>
              </a:spcBef>
            </a:pPr>
            <a:r>
              <a:rPr lang="en-US" sz="1100" b="1" kern="0" dirty="0" smtClean="0">
                <a:solidFill>
                  <a:srgbClr val="000000"/>
                </a:solidFill>
              </a:rPr>
              <a:t>Barbara Valentine</a:t>
            </a:r>
            <a:endParaRPr lang="en-US" sz="1100" b="1" kern="0" dirty="0">
              <a:solidFill>
                <a:srgbClr val="000000"/>
              </a:solidFill>
            </a:endParaRPr>
          </a:p>
          <a:p>
            <a:pPr lvl="0">
              <a:spcBef>
                <a:spcPts val="0"/>
              </a:spcBef>
            </a:pPr>
            <a:r>
              <a:rPr lang="en-US" sz="1100" kern="0" dirty="0">
                <a:solidFill>
                  <a:srgbClr val="000000"/>
                </a:solidFill>
              </a:rPr>
              <a:t>direct: </a:t>
            </a:r>
            <a:r>
              <a:rPr lang="en-US" sz="1100" kern="0" dirty="0" smtClean="0">
                <a:solidFill>
                  <a:srgbClr val="000000"/>
                </a:solidFill>
              </a:rPr>
              <a:t>704.367.7129 </a:t>
            </a:r>
            <a:endParaRPr lang="en-US" sz="1100" kern="0" dirty="0">
              <a:solidFill>
                <a:srgbClr val="000000"/>
              </a:solidFill>
            </a:endParaRPr>
          </a:p>
          <a:p>
            <a:pPr lvl="0">
              <a:spcBef>
                <a:spcPts val="0"/>
              </a:spcBef>
            </a:pPr>
            <a:r>
              <a:rPr lang="en-US" sz="1100" kern="0" dirty="0" smtClean="0">
                <a:solidFill>
                  <a:srgbClr val="000000"/>
                </a:solidFill>
              </a:rPr>
              <a:t>Barbara_valentine@ajg.com</a:t>
            </a:r>
            <a:endParaRPr lang="en-US" sz="1100" kern="0" dirty="0">
              <a:solidFill>
                <a:srgbClr val="000000"/>
              </a:solidFill>
            </a:endParaRPr>
          </a:p>
        </p:txBody>
      </p:sp>
      <p:sp>
        <p:nvSpPr>
          <p:cNvPr id="3" name="TextBox 2"/>
          <p:cNvSpPr txBox="1"/>
          <p:nvPr/>
        </p:nvSpPr>
        <p:spPr>
          <a:xfrm>
            <a:off x="2919328" y="1733107"/>
            <a:ext cx="3305343" cy="830997"/>
          </a:xfrm>
          <a:prstGeom prst="rect">
            <a:avLst/>
          </a:prstGeom>
          <a:noFill/>
        </p:spPr>
        <p:txBody>
          <a:bodyPr wrap="square" rtlCol="0">
            <a:spAutoFit/>
          </a:bodyPr>
          <a:lstStyle/>
          <a:p>
            <a:r>
              <a:rPr lang="en-US" sz="4800" dirty="0" smtClean="0">
                <a:latin typeface="Arial" panose="020B0604020202020204" pitchFamily="34" charset="0"/>
                <a:cs typeface="Arial" panose="020B0604020202020204" pitchFamily="34" charset="0"/>
              </a:rPr>
              <a:t>Thank you!</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57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0" y="1595734"/>
            <a:ext cx="9418320" cy="1112612"/>
          </a:xfrm>
          <a:ln/>
        </p:spPr>
        <p:txBody>
          <a:bodyPr/>
          <a:lstStyle/>
          <a:p>
            <a:r>
              <a:rPr lang="en-US" sz="4200" dirty="0" smtClean="0"/>
              <a:t>P/C Insurance Industry Outlook </a:t>
            </a:r>
            <a:br>
              <a:rPr lang="en-US" sz="4200" dirty="0" smtClean="0"/>
            </a:br>
            <a:r>
              <a:rPr lang="en-US" sz="3600" i="1" dirty="0" smtClean="0"/>
              <a:t>Focus on Claims Trends</a:t>
            </a:r>
            <a:endParaRPr lang="en-US" sz="3600" i="1" dirty="0">
              <a:solidFill>
                <a:srgbClr val="C00000"/>
              </a:solidFill>
            </a:endParaRPr>
          </a:p>
        </p:txBody>
      </p:sp>
      <p:sp>
        <p:nvSpPr>
          <p:cNvPr id="106500" name="Rectangle 3"/>
          <p:cNvSpPr txBox="1">
            <a:spLocks noChangeArrowheads="1"/>
          </p:cNvSpPr>
          <p:nvPr/>
        </p:nvSpPr>
        <p:spPr bwMode="gray">
          <a:xfrm>
            <a:off x="-95866" y="3680926"/>
            <a:ext cx="9144000" cy="1297278"/>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Risk Management &amp; Insurance</a:t>
            </a:r>
          </a:p>
          <a:p>
            <a:pPr algn="ctr" eaLnBrk="0" hangingPunct="0">
              <a:lnSpc>
                <a:spcPct val="90000"/>
              </a:lnSpc>
              <a:spcBef>
                <a:spcPct val="25000"/>
              </a:spcBef>
              <a:buClr>
                <a:schemeClr val="accent1"/>
              </a:buClr>
            </a:pPr>
            <a:r>
              <a:rPr lang="en-US" b="1" dirty="0">
                <a:solidFill>
                  <a:schemeClr val="bg2"/>
                </a:solidFill>
                <a:sym typeface="Symbol" pitchFamily="18" charset="2"/>
              </a:rPr>
              <a:t>Darla Moore School of Business  University of South Carolina</a:t>
            </a:r>
          </a:p>
          <a:p>
            <a:pPr algn="ctr" eaLnBrk="0" hangingPunct="0">
              <a:lnSpc>
                <a:spcPct val="90000"/>
              </a:lnSpc>
              <a:spcBef>
                <a:spcPct val="25000"/>
              </a:spcBef>
              <a:buClr>
                <a:schemeClr val="accent1"/>
              </a:buClr>
            </a:pPr>
            <a:r>
              <a:rPr lang="en-US" b="1" dirty="0">
                <a:solidFill>
                  <a:schemeClr val="bg2"/>
                </a:solidFill>
                <a:sym typeface="Symbol" pitchFamily="18" charset="2"/>
                <a:hlinkClick r:id="rId3"/>
              </a:rPr>
              <a:t>Robert.Hartwig@moore.sc.edu</a:t>
            </a:r>
            <a:r>
              <a:rPr lang="en-US" b="1" dirty="0">
                <a:solidFill>
                  <a:schemeClr val="bg2"/>
                </a:solidFill>
                <a:sym typeface="Symbol" pitchFamily="18" charset="2"/>
              </a:rPr>
              <a:t>   803.777.6782</a:t>
            </a:r>
            <a:endParaRPr lang="en-US" b="1" dirty="0">
              <a:solidFill>
                <a:schemeClr val="bg1"/>
              </a:solidFill>
              <a:sym typeface="Symbol" pitchFamily="18" charset="2"/>
            </a:endParaRPr>
          </a:p>
        </p:txBody>
      </p:sp>
      <p:sp>
        <p:nvSpPr>
          <p:cNvPr id="6" name="Rectangle 3"/>
          <p:cNvSpPr txBox="1">
            <a:spLocks noChangeArrowheads="1"/>
          </p:cNvSpPr>
          <p:nvPr/>
        </p:nvSpPr>
        <p:spPr bwMode="auto">
          <a:xfrm>
            <a:off x="-95866" y="3000737"/>
            <a:ext cx="8952271" cy="38779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sz="2400" kern="0" dirty="0" smtClean="0"/>
              <a:t>March 23, </a:t>
            </a:r>
            <a:r>
              <a:rPr lang="en-US" sz="2400" kern="0" dirty="0"/>
              <a:t>2018</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3557" y="5175188"/>
            <a:ext cx="4860230" cy="1241438"/>
          </a:xfrm>
          <a:prstGeom prst="rect">
            <a:avLst/>
          </a:prstGeom>
        </p:spPr>
      </p:pic>
    </p:spTree>
    <p:extLst>
      <p:ext uri="{BB962C8B-B14F-4D97-AF65-F5344CB8AC3E}">
        <p14:creationId xmlns:p14="http://schemas.microsoft.com/office/powerpoint/2010/main" val="16046740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9"/>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9" y="6656392"/>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a:t>
            </a:fld>
            <a:endParaRPr lang="en-US" sz="900">
              <a:solidFill>
                <a:schemeClr val="bg1"/>
              </a:solidFill>
            </a:endParaRPr>
          </a:p>
        </p:txBody>
      </p:sp>
      <p:sp>
        <p:nvSpPr>
          <p:cNvPr id="1924102" name="Rectangle 6"/>
          <p:cNvSpPr>
            <a:spLocks noChangeArrowheads="1"/>
          </p:cNvSpPr>
          <p:nvPr/>
        </p:nvSpPr>
        <p:spPr bwMode="blackWhite">
          <a:xfrm>
            <a:off x="452437" y="1176906"/>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P/C Insurance Industry Financial Overview</a:t>
            </a:r>
          </a:p>
        </p:txBody>
      </p:sp>
      <p:sp>
        <p:nvSpPr>
          <p:cNvPr id="7" name="TextBox 5"/>
          <p:cNvSpPr txBox="1">
            <a:spLocks noChangeArrowheads="1"/>
          </p:cNvSpPr>
          <p:nvPr/>
        </p:nvSpPr>
        <p:spPr bwMode="auto">
          <a:xfrm>
            <a:off x="181035" y="3504484"/>
            <a:ext cx="8643879" cy="2800767"/>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CATS Claims, Non-CAT Underwriting Losses in Personal and Commercial Auto Impacted Insurer Balance Sheets</a:t>
            </a:r>
          </a:p>
          <a:p>
            <a:pPr algn="ctr"/>
            <a:endParaRPr lang="en-US" sz="3200" b="1" dirty="0">
              <a:solidFill>
                <a:srgbClr val="225A7A"/>
              </a:solidFill>
            </a:endParaRPr>
          </a:p>
          <a:p>
            <a:pPr algn="ctr"/>
            <a:r>
              <a:rPr lang="en-US" sz="2400" b="1" i="1" dirty="0">
                <a:solidFill>
                  <a:srgbClr val="C00000"/>
                </a:solidFill>
              </a:rPr>
              <a:t>Industry Remains Strong, But Major Differences Between Personal and Commercial Lines Growth Prospects</a:t>
            </a: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a:t>
            </a:fld>
            <a:endParaRPr lang="en-US"/>
          </a:p>
        </p:txBody>
      </p:sp>
    </p:spTree>
    <p:extLst>
      <p:ext uri="{BB962C8B-B14F-4D97-AF65-F5344CB8AC3E}">
        <p14:creationId xmlns:p14="http://schemas.microsoft.com/office/powerpoint/2010/main" val="197772615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42"/>
            <a:ext cx="6921230" cy="860425"/>
          </a:xfrm>
        </p:spPr>
        <p:txBody>
          <a:bodyPr/>
          <a:lstStyle/>
          <a:p>
            <a:r>
              <a:rPr lang="en-US" dirty="0">
                <a:latin typeface="Arial" panose="020B0604020202020204" pitchFamily="34" charset="0"/>
              </a:rPr>
              <a:t>P/C Industry Net Income After Taxes</a:t>
            </a:r>
            <a:br>
              <a:rPr lang="en-US" dirty="0">
                <a:latin typeface="Arial" panose="020B0604020202020204" pitchFamily="34" charset="0"/>
              </a:rPr>
            </a:br>
            <a:r>
              <a:rPr lang="en-US" dirty="0">
                <a:latin typeface="Arial" panose="020B0604020202020204" pitchFamily="34" charset="0"/>
              </a:rPr>
              <a:t>1991–2017E</a:t>
            </a:r>
          </a:p>
        </p:txBody>
      </p:sp>
      <p:sp>
        <p:nvSpPr>
          <p:cNvPr id="14339" name="Text Box 5"/>
          <p:cNvSpPr txBox="1">
            <a:spLocks noChangeArrowheads="1"/>
          </p:cNvSpPr>
          <p:nvPr/>
        </p:nvSpPr>
        <p:spPr bwMode="auto">
          <a:xfrm>
            <a:off x="860066" y="1090570"/>
            <a:ext cx="1873898" cy="23712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2011 ROAS</a:t>
            </a:r>
            <a:r>
              <a:rPr lang="en-US" sz="1050" baseline="30000" dirty="0">
                <a:solidFill>
                  <a:srgbClr val="000000"/>
                </a:solidFill>
              </a:rPr>
              <a:t>1</a:t>
            </a:r>
            <a:r>
              <a:rPr lang="en-US" sz="105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2012 ROAS</a:t>
            </a:r>
            <a:r>
              <a:rPr lang="en-US" sz="1050" baseline="30000" dirty="0">
                <a:solidFill>
                  <a:srgbClr val="000000"/>
                </a:solidFill>
              </a:rPr>
              <a:t>1</a:t>
            </a:r>
            <a:r>
              <a:rPr lang="en-US" sz="105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2013 ROAS</a:t>
            </a:r>
            <a:r>
              <a:rPr lang="en-US" sz="1050" baseline="30000" dirty="0">
                <a:solidFill>
                  <a:srgbClr val="000000"/>
                </a:solidFill>
              </a:rPr>
              <a:t>1</a:t>
            </a:r>
            <a:r>
              <a:rPr lang="en-US" sz="105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050" dirty="0">
                <a:solidFill>
                  <a:srgbClr val="000000"/>
                </a:solidFill>
              </a:rPr>
              <a:t>2014 ROAS</a:t>
            </a:r>
            <a:r>
              <a:rPr lang="en-US" sz="1050" baseline="30000" dirty="0">
                <a:solidFill>
                  <a:srgbClr val="000000"/>
                </a:solidFill>
              </a:rPr>
              <a:t>1</a:t>
            </a:r>
            <a:r>
              <a:rPr lang="en-US" sz="105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05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050" dirty="0">
                <a:solidFill>
                  <a:srgbClr val="000000"/>
                </a:solidFill>
              </a:rPr>
              <a:t>2016 ROAS = 6.2%</a:t>
            </a:r>
          </a:p>
          <a:p>
            <a:pPr>
              <a:lnSpc>
                <a:spcPct val="90000"/>
              </a:lnSpc>
              <a:spcBef>
                <a:spcPct val="20000"/>
              </a:spcBef>
              <a:buClr>
                <a:srgbClr val="FF6801"/>
              </a:buClr>
              <a:buFont typeface="Wingdings" panose="05000000000000000000" pitchFamily="2" charset="2"/>
              <a:buChar char="n"/>
            </a:pPr>
            <a:r>
              <a:rPr lang="en-US" sz="1050" dirty="0">
                <a:solidFill>
                  <a:srgbClr val="000000"/>
                </a:solidFill>
              </a:rPr>
              <a:t>2017E ROAS =4.2%*</a:t>
            </a:r>
          </a:p>
        </p:txBody>
      </p:sp>
      <p:sp>
        <p:nvSpPr>
          <p:cNvPr id="14340" name="Rectangle 5"/>
          <p:cNvSpPr>
            <a:spLocks noChangeArrowheads="1"/>
          </p:cNvSpPr>
          <p:nvPr/>
        </p:nvSpPr>
        <p:spPr bwMode="auto">
          <a:xfrm>
            <a:off x="-268014" y="6267071"/>
            <a:ext cx="94120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050" dirty="0">
                <a:solidFill>
                  <a:srgbClr val="000000"/>
                </a:solidFill>
              </a:rPr>
              <a:t>ROE figures are GAAP; </a:t>
            </a:r>
            <a:r>
              <a:rPr lang="en-US" sz="1050" baseline="30000" dirty="0">
                <a:solidFill>
                  <a:srgbClr val="000000"/>
                </a:solidFill>
              </a:rPr>
              <a:t>1</a:t>
            </a:r>
            <a:r>
              <a:rPr lang="en-US" sz="1050" dirty="0">
                <a:solidFill>
                  <a:srgbClr val="000000"/>
                </a:solidFill>
              </a:rPr>
              <a:t>Return on avg. surplus.  Excluding Mortgage &amp; Financial Guaranty insurers yields a 8.2% ROAS in 2014, 9.8% ROAS in 2013, 6.2% ROAS in 2012, 4.7% ROAS for 2011, 7.6% for 2010 and 7.4% for 2009; 2016E is annualized figure based actual figure through Q3 of $31.8B.</a:t>
            </a:r>
          </a:p>
          <a:p>
            <a:pPr fontAlgn="base">
              <a:lnSpc>
                <a:spcPct val="85000"/>
              </a:lnSpc>
              <a:spcBef>
                <a:spcPct val="25000"/>
              </a:spcBef>
              <a:spcAft>
                <a:spcPct val="0"/>
              </a:spcAft>
              <a:buClr>
                <a:srgbClr val="FF6801"/>
              </a:buClr>
            </a:pPr>
            <a:r>
              <a:rPr lang="en-US" sz="1050" dirty="0">
                <a:solidFill>
                  <a:srgbClr val="000000"/>
                </a:solidFill>
              </a:rPr>
              <a:t>Sources: A.M. Best, ISO; USC RUM Center estimate (2017 based on actual NIAT of $22.352 though Q3 and ROAS of 4.2%).</a:t>
            </a:r>
          </a:p>
        </p:txBody>
      </p:sp>
      <p:graphicFrame>
        <p:nvGraphicFramePr>
          <p:cNvPr id="14341" name="Object 3"/>
          <p:cNvGraphicFramePr>
            <a:graphicFrameLocks/>
          </p:cNvGraphicFramePr>
          <p:nvPr>
            <p:extLst>
              <p:ext uri="{D42A27DB-BD31-4B8C-83A1-F6EECF244321}">
                <p14:modId xmlns:p14="http://schemas.microsoft.com/office/powerpoint/2010/main" val="1261417555"/>
              </p:ext>
            </p:extLst>
          </p:nvPr>
        </p:nvGraphicFramePr>
        <p:xfrm>
          <a:off x="96398" y="1395277"/>
          <a:ext cx="8748712" cy="5064125"/>
        </p:xfrm>
        <a:graphic>
          <a:graphicData uri="http://schemas.openxmlformats.org/presentationml/2006/ole">
            <mc:AlternateContent xmlns:mc="http://schemas.openxmlformats.org/markup-compatibility/2006">
              <mc:Choice xmlns:v="urn:schemas-microsoft-com:vml" Requires="v">
                <p:oleObj spid="_x0000_s28683098" name="Chart" r:id="rId5" imgW="8715408" imgH="5076998" progId="MSGraph.Chart.8">
                  <p:embed followColorScheme="full"/>
                </p:oleObj>
              </mc:Choice>
              <mc:Fallback>
                <p:oleObj name="Chart" r:id="rId5" imgW="8715408" imgH="5076998" progId="MSGraph.Chart.8">
                  <p:embed followColorScheme="full"/>
                  <p:pic>
                    <p:nvPicPr>
                      <p:cNvPr id="0" name=""/>
                      <p:cNvPicPr>
                        <a:picLocks noChangeArrowheads="1"/>
                      </p:cNvPicPr>
                      <p:nvPr/>
                    </p:nvPicPr>
                    <p:blipFill>
                      <a:blip r:embed="rId6"/>
                      <a:srcRect/>
                      <a:stretch>
                        <a:fillRect/>
                      </a:stretch>
                    </p:blipFill>
                    <p:spPr bwMode="auto">
                      <a:xfrm>
                        <a:off x="96398" y="1395277"/>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5755949" y="1395277"/>
            <a:ext cx="1577724" cy="1209378"/>
          </a:xfrm>
          <a:prstGeom prst="wedgeRectCallout">
            <a:avLst>
              <a:gd name="adj1" fmla="val 130035"/>
              <a:gd name="adj2" fmla="val 22847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fell sharply in 2017 as high CAT losses took their toll</a:t>
            </a:r>
          </a:p>
        </p:txBody>
      </p:sp>
      <p:sp>
        <p:nvSpPr>
          <p:cNvPr id="2" name="TextBox 1"/>
          <p:cNvSpPr txBox="1"/>
          <p:nvPr/>
        </p:nvSpPr>
        <p:spPr>
          <a:xfrm>
            <a:off x="73928" y="1118278"/>
            <a:ext cx="940239" cy="276999"/>
          </a:xfrm>
          <a:prstGeom prst="rect">
            <a:avLst/>
          </a:prstGeom>
          <a:noFill/>
        </p:spPr>
        <p:txBody>
          <a:bodyPr wrap="square" rtlCol="0">
            <a:spAutoFit/>
          </a:bodyPr>
          <a:lstStyle/>
          <a:p>
            <a:pPr fontAlgn="base">
              <a:spcBef>
                <a:spcPct val="0"/>
              </a:spcBef>
              <a:spcAft>
                <a:spcPct val="0"/>
              </a:spcAft>
            </a:pPr>
            <a:r>
              <a:rPr lang="en-US" sz="1200" dirty="0">
                <a:solidFill>
                  <a:srgbClr val="000000"/>
                </a:solidFill>
              </a:rPr>
              <a:t>$ Millions</a:t>
            </a:r>
          </a:p>
        </p:txBody>
      </p:sp>
    </p:spTree>
    <p:custDataLst>
      <p:tags r:id="rId2"/>
    </p:custDataLst>
    <p:extLst>
      <p:ext uri="{BB962C8B-B14F-4D97-AF65-F5344CB8AC3E}">
        <p14:creationId xmlns:p14="http://schemas.microsoft.com/office/powerpoint/2010/main" val="4034174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22684294"/>
              </p:ext>
            </p:extLst>
          </p:nvPr>
        </p:nvGraphicFramePr>
        <p:xfrm>
          <a:off x="-30162" y="1192215"/>
          <a:ext cx="8915401" cy="5889625"/>
        </p:xfrm>
        <a:graphic>
          <a:graphicData uri="http://schemas.openxmlformats.org/presentationml/2006/ole">
            <mc:AlternateContent xmlns:mc="http://schemas.openxmlformats.org/markup-compatibility/2006">
              <mc:Choice xmlns:v="urn:schemas-microsoft-com:vml" Requires="v">
                <p:oleObj spid="_x0000_s28684123" name="Chart" r:id="rId5" imgW="8267674" imgH="5515079" progId="MSGraph.Chart.8">
                  <p:embed followColorScheme="full"/>
                </p:oleObj>
              </mc:Choice>
              <mc:Fallback>
                <p:oleObj name="Chart" r:id="rId5" imgW="8267674" imgH="5515079" progId="MSGraph.Chart.8">
                  <p:embed followColorScheme="full"/>
                  <p:pic>
                    <p:nvPicPr>
                      <p:cNvPr id="0" name=""/>
                      <p:cNvPicPr>
                        <a:picLocks noChangeAspect="1" noChangeArrowheads="1"/>
                      </p:cNvPicPr>
                      <p:nvPr/>
                    </p:nvPicPr>
                    <p:blipFill>
                      <a:blip r:embed="rId6"/>
                      <a:srcRect/>
                      <a:stretch>
                        <a:fillRect/>
                      </a:stretch>
                    </p:blipFill>
                    <p:spPr bwMode="auto">
                      <a:xfrm>
                        <a:off x="-30162" y="119221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13248" y="-86443"/>
            <a:ext cx="7848600" cy="1143000"/>
          </a:xfrm>
        </p:spPr>
        <p:txBody>
          <a:bodyPr/>
          <a:lstStyle/>
          <a:p>
            <a:r>
              <a:rPr lang="en-US" dirty="0">
                <a:latin typeface="Arial" panose="020B0604020202020204" pitchFamily="34" charset="0"/>
              </a:rPr>
              <a:t>Profitability Peaks &amp; Troughs in the P/C Insurance Industry, 1975 – 2017:Q3</a:t>
            </a:r>
          </a:p>
        </p:txBody>
      </p:sp>
      <p:sp>
        <p:nvSpPr>
          <p:cNvPr id="16388" name="Rectangle 4"/>
          <p:cNvSpPr>
            <a:spLocks noChangeArrowheads="1"/>
          </p:cNvSpPr>
          <p:nvPr/>
        </p:nvSpPr>
        <p:spPr bwMode="auto">
          <a:xfrm>
            <a:off x="244276" y="6170338"/>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*Est. for 2017 based on actual ROAS of 4.45 through Q2; Profitability =  P/C insurer ROEs. 2011-16 figures are estimates based on ROAS data.  Note:  Data for 2008-2014 exclude mortgage and financial guaranty insurers.</a:t>
            </a:r>
          </a:p>
          <a:p>
            <a:r>
              <a:rPr lang="en-US" sz="1100" dirty="0">
                <a:solidFill>
                  <a:srgbClr val="000000"/>
                </a:solidFill>
              </a:rPr>
              <a:t>Source:  NAIC, ISO, A.M. Best, Conning, USC RUM Center estimates.</a:t>
            </a:r>
          </a:p>
        </p:txBody>
      </p:sp>
      <p:sp>
        <p:nvSpPr>
          <p:cNvPr id="16390" name="AutoShape 7"/>
          <p:cNvSpPr>
            <a:spLocks noChangeArrowheads="1"/>
          </p:cNvSpPr>
          <p:nvPr/>
        </p:nvSpPr>
        <p:spPr bwMode="auto">
          <a:xfrm>
            <a:off x="1209679"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7312"/>
              <a:gd name="adj2" fmla="val 233018"/>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24971"/>
              <a:gd name="adj2" fmla="val 22011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187220"/>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77762" y="5203549"/>
            <a:ext cx="1447800" cy="381000"/>
          </a:xfrm>
          <a:prstGeom prst="wedgeRectCallout">
            <a:avLst>
              <a:gd name="adj1" fmla="val -53621"/>
              <a:gd name="adj2" fmla="val -21218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000000"/>
                </a:solidFill>
              </a:rPr>
              <a:t>1992: 4.5%</a:t>
            </a:r>
            <a:endParaRPr lang="en-US" sz="1200" dirty="0">
              <a:solidFill>
                <a:srgbClr val="000000"/>
              </a:solidFill>
            </a:endParaRPr>
          </a:p>
        </p:txBody>
      </p:sp>
      <p:sp>
        <p:nvSpPr>
          <p:cNvPr id="16403" name="AutoShape 20"/>
          <p:cNvSpPr>
            <a:spLocks noChangeArrowheads="1"/>
          </p:cNvSpPr>
          <p:nvPr/>
        </p:nvSpPr>
        <p:spPr bwMode="auto">
          <a:xfrm>
            <a:off x="6136505" y="5237138"/>
            <a:ext cx="1600200" cy="381000"/>
          </a:xfrm>
          <a:prstGeom prst="wedgeRectCallout">
            <a:avLst>
              <a:gd name="adj1" fmla="val -68711"/>
              <a:gd name="adj2" fmla="val -2815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759747">
            <a:off x="1433474" y="2119092"/>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224113" y="2682337"/>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036489" y="296485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706377" y="905426"/>
            <a:ext cx="3254375" cy="1200329"/>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ROEs in 2017 plunged to their lowest levels since 2001 and 9/11.  This creates extreme pricing pressure.</a:t>
            </a:r>
          </a:p>
        </p:txBody>
      </p:sp>
      <p:sp>
        <p:nvSpPr>
          <p:cNvPr id="16408" name="Rectangle 7"/>
          <p:cNvSpPr>
            <a:spLocks noChangeArrowheads="1"/>
          </p:cNvSpPr>
          <p:nvPr/>
        </p:nvSpPr>
        <p:spPr bwMode="black">
          <a:xfrm>
            <a:off x="185742"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886422" y="5166986"/>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6805288" y="2847421"/>
            <a:ext cx="879475" cy="660400"/>
          </a:xfrm>
          <a:prstGeom prst="wedgeRectCallout">
            <a:avLst>
              <a:gd name="adj1" fmla="val 64912"/>
              <a:gd name="adj2" fmla="val 565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2013 9.8%</a:t>
            </a:r>
          </a:p>
        </p:txBody>
      </p:sp>
      <p:sp>
        <p:nvSpPr>
          <p:cNvPr id="19" name="AutoShape 8"/>
          <p:cNvSpPr>
            <a:spLocks noChangeArrowheads="1"/>
          </p:cNvSpPr>
          <p:nvPr/>
        </p:nvSpPr>
        <p:spPr bwMode="blackWhite">
          <a:xfrm>
            <a:off x="7047267" y="4453020"/>
            <a:ext cx="1101604" cy="596075"/>
          </a:xfrm>
          <a:prstGeom prst="wedgeRectCallout">
            <a:avLst>
              <a:gd name="adj1" fmla="val 62994"/>
              <a:gd name="adj2" fmla="val -954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2016 6.2%</a:t>
            </a:r>
          </a:p>
        </p:txBody>
      </p:sp>
      <p:sp>
        <p:nvSpPr>
          <p:cNvPr id="20" name="AutoShape 8"/>
          <p:cNvSpPr>
            <a:spLocks noChangeArrowheads="1"/>
          </p:cNvSpPr>
          <p:nvPr/>
        </p:nvSpPr>
        <p:spPr bwMode="blackWhite">
          <a:xfrm>
            <a:off x="7769318" y="2716558"/>
            <a:ext cx="1106399" cy="612539"/>
          </a:xfrm>
          <a:prstGeom prst="wedgeRectCallout">
            <a:avLst>
              <a:gd name="adj1" fmla="val -10962"/>
              <a:gd name="adj2" fmla="val 1179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rPr>
              <a:t>2015: 8.4%</a:t>
            </a:r>
          </a:p>
        </p:txBody>
      </p:sp>
      <p:sp>
        <p:nvSpPr>
          <p:cNvPr id="21" name="AutoShape 8"/>
          <p:cNvSpPr>
            <a:spLocks noChangeArrowheads="1"/>
          </p:cNvSpPr>
          <p:nvPr/>
        </p:nvSpPr>
        <p:spPr bwMode="blackWhite">
          <a:xfrm>
            <a:off x="7887155" y="5134254"/>
            <a:ext cx="1101604" cy="612539"/>
          </a:xfrm>
          <a:prstGeom prst="wedgeRectCallout">
            <a:avLst>
              <a:gd name="adj1" fmla="val 13720"/>
              <a:gd name="adj2" fmla="val -1164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i="1" dirty="0">
                <a:solidFill>
                  <a:srgbClr val="FF0000"/>
                </a:solidFill>
              </a:rPr>
              <a:t>2017E 4.2%</a:t>
            </a:r>
          </a:p>
        </p:txBody>
      </p:sp>
    </p:spTree>
    <p:custDataLst>
      <p:tags r:id="rId2"/>
    </p:custDataLst>
    <p:extLst>
      <p:ext uri="{BB962C8B-B14F-4D97-AF65-F5344CB8AC3E}">
        <p14:creationId xmlns:p14="http://schemas.microsoft.com/office/powerpoint/2010/main" val="10437662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a:p>
        </p:txBody>
      </p:sp>
      <p:sp>
        <p:nvSpPr>
          <p:cNvPr id="52230" name="Rectangle 2"/>
          <p:cNvSpPr>
            <a:spLocks noGrp="1" noChangeArrowheads="1"/>
          </p:cNvSpPr>
          <p:nvPr>
            <p:ph type="title"/>
          </p:nvPr>
        </p:nvSpPr>
        <p:spPr/>
        <p:txBody>
          <a:bodyPr/>
          <a:lstStyle/>
          <a:p>
            <a:r>
              <a:rPr lang="en-US" dirty="0"/>
              <a:t>ROE: Property/Casualty Insurance by Major Event, 1987–2017E</a:t>
            </a:r>
          </a:p>
        </p:txBody>
      </p:sp>
      <p:sp>
        <p:nvSpPr>
          <p:cNvPr id="52231" name="Rectangle 3"/>
          <p:cNvSpPr>
            <a:spLocks noChangeArrowheads="1"/>
          </p:cNvSpPr>
          <p:nvPr/>
        </p:nvSpPr>
        <p:spPr bwMode="auto">
          <a:xfrm>
            <a:off x="0" y="6110103"/>
            <a:ext cx="7569200" cy="747897"/>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tabLst>
                <a:tab pos="112713" algn="r"/>
              </a:tabLst>
            </a:pPr>
            <a:r>
              <a:rPr lang="en-US" sz="1100" dirty="0"/>
              <a:t>*2017 Estimate based on actual ROAS through Q3 of 4.2% with USC Center for Risk and Uncertainty Management estimate for the full year.</a:t>
            </a:r>
          </a:p>
          <a:p>
            <a:pPr marL="133350" indent="-133350" eaLnBrk="0" hangingPunct="0">
              <a:lnSpc>
                <a:spcPct val="90000"/>
              </a:lnSpc>
              <a:buClr>
                <a:schemeClr val="accent2"/>
              </a:buClr>
              <a:tabLst>
                <a:tab pos="112713" algn="r"/>
              </a:tabLst>
            </a:pPr>
            <a:r>
              <a:rPr lang="en-US" sz="1100" dirty="0"/>
              <a:t>Excludes Mortgage &amp; Financial Guarantee in 2008 – 2014. </a:t>
            </a:r>
          </a:p>
          <a:p>
            <a:pPr marL="133350" indent="-133350" eaLnBrk="0" hangingPunct="0">
              <a:lnSpc>
                <a:spcPct val="90000"/>
              </a:lnSpc>
              <a:buClr>
                <a:schemeClr val="accent2"/>
              </a:buClr>
              <a:tabLst>
                <a:tab pos="112713" algn="r"/>
              </a:tabLst>
            </a:pPr>
            <a:r>
              <a:rPr lang="en-US" sz="1100" dirty="0"/>
              <a:t>	Sources: ISO, </a:t>
            </a:r>
            <a:r>
              <a:rPr lang="en-US" sz="1100" i="1" dirty="0"/>
              <a:t>Fortune</a:t>
            </a:r>
            <a:r>
              <a:rPr lang="en-US" sz="1100" dirty="0"/>
              <a:t>; USC RUM Center.</a:t>
            </a:r>
          </a:p>
        </p:txBody>
      </p:sp>
      <p:graphicFrame>
        <p:nvGraphicFramePr>
          <p:cNvPr id="2026500" name="Object 2"/>
          <p:cNvGraphicFramePr>
            <a:graphicFrameLocks/>
          </p:cNvGraphicFramePr>
          <p:nvPr>
            <p:extLst>
              <p:ext uri="{D42A27DB-BD31-4B8C-83A1-F6EECF244321}">
                <p14:modId xmlns:p14="http://schemas.microsoft.com/office/powerpoint/2010/main" val="2090409302"/>
              </p:ext>
            </p:extLst>
          </p:nvPr>
        </p:nvGraphicFramePr>
        <p:xfrm>
          <a:off x="287341" y="1475847"/>
          <a:ext cx="8569325" cy="4579937"/>
        </p:xfrm>
        <a:graphic>
          <a:graphicData uri="http://schemas.openxmlformats.org/presentationml/2006/ole">
            <mc:AlternateContent xmlns:mc="http://schemas.openxmlformats.org/markup-compatibility/2006">
              <mc:Choice xmlns:v="urn:schemas-microsoft-com:vml" Requires="v">
                <p:oleObj spid="_x0000_s28685147" name="Chart" r:id="rId4" imgW="8600977" imgH="4610239" progId="MSGraph.Chart.8">
                  <p:embed followColorScheme="full"/>
                </p:oleObj>
              </mc:Choice>
              <mc:Fallback>
                <p:oleObj name="Chart" r:id="rId4" imgW="8600977" imgH="4610239" progId="MSGraph.Chart.8">
                  <p:embed followColorScheme="full"/>
                  <p:pic>
                    <p:nvPicPr>
                      <p:cNvPr id="0" name=""/>
                      <p:cNvPicPr>
                        <a:picLocks noChangeArrowheads="1"/>
                      </p:cNvPicPr>
                      <p:nvPr/>
                    </p:nvPicPr>
                    <p:blipFill>
                      <a:blip r:embed="rId5"/>
                      <a:srcRect/>
                      <a:stretch>
                        <a:fillRect/>
                      </a:stretch>
                    </p:blipFill>
                    <p:spPr bwMode="gray">
                      <a:xfrm>
                        <a:off x="287341" y="1475847"/>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763486" y="1470928"/>
            <a:ext cx="2977972" cy="9889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Influenced Both by  Cyclicality and Volatility</a:t>
            </a:r>
            <a:endParaRPr lang="pt-BR" b="1" dirty="0">
              <a:solidFill>
                <a:srgbClr val="FFFFFF"/>
              </a:solidFill>
            </a:endParaRPr>
          </a:p>
        </p:txBody>
      </p:sp>
      <p:sp>
        <p:nvSpPr>
          <p:cNvPr id="2026503" name="Oval 7"/>
          <p:cNvSpPr>
            <a:spLocks noChangeArrowheads="1"/>
          </p:cNvSpPr>
          <p:nvPr/>
        </p:nvSpPr>
        <p:spPr bwMode="auto">
          <a:xfrm>
            <a:off x="1625501"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09424" y="3871526"/>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155038"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957060" y="4463506"/>
            <a:ext cx="1085850" cy="486869"/>
          </a:xfrm>
          <a:prstGeom prst="wedgeRectCallout">
            <a:avLst>
              <a:gd name="adj1" fmla="val 59942"/>
              <a:gd name="adj2" fmla="val -1247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2645506"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060699" y="4767178"/>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39809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006707" y="3984843"/>
            <a:ext cx="1265424" cy="711200"/>
          </a:xfrm>
          <a:prstGeom prst="wedgeRectCallout">
            <a:avLst>
              <a:gd name="adj1" fmla="val -1193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433483"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3979069" y="3406648"/>
            <a:ext cx="958850" cy="292100"/>
          </a:xfrm>
          <a:prstGeom prst="wedgeRectCallout">
            <a:avLst>
              <a:gd name="adj1" fmla="val 12457"/>
              <a:gd name="adj2" fmla="val 3678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507998"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507884" y="1792031"/>
            <a:ext cx="1174750" cy="508000"/>
          </a:xfrm>
          <a:prstGeom prst="wedgeRectCallout">
            <a:avLst>
              <a:gd name="adj1" fmla="val -41394"/>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183995"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4938220" y="4184467"/>
            <a:ext cx="1314450" cy="292100"/>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182139" y="374164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039023" y="4768325"/>
            <a:ext cx="1152525" cy="546100"/>
          </a:xfrm>
          <a:prstGeom prst="wedgeRectCallout">
            <a:avLst>
              <a:gd name="adj1" fmla="val -22872"/>
              <a:gd name="adj2" fmla="val -13549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293144" y="4632677"/>
            <a:ext cx="1098599" cy="678425"/>
          </a:xfrm>
          <a:prstGeom prst="wedgeRectCallout">
            <a:avLst>
              <a:gd name="adj1" fmla="val -51613"/>
              <a:gd name="adj2" fmla="val -950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693950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203370" y="3544542"/>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572250" y="4165635"/>
            <a:ext cx="766915" cy="329380"/>
          </a:xfrm>
          <a:prstGeom prst="wedgeRectCallout">
            <a:avLst>
              <a:gd name="adj1" fmla="val -63823"/>
              <a:gd name="adj2" fmla="val -1362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477750"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061287" y="2327725"/>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3" name="Oval 28"/>
          <p:cNvSpPr>
            <a:spLocks noChangeArrowheads="1"/>
          </p:cNvSpPr>
          <p:nvPr/>
        </p:nvSpPr>
        <p:spPr bwMode="auto">
          <a:xfrm>
            <a:off x="8513426" y="3848780"/>
            <a:ext cx="307975" cy="533400"/>
          </a:xfrm>
          <a:prstGeom prst="ellipse">
            <a:avLst/>
          </a:prstGeom>
          <a:noFill/>
          <a:ln w="38100">
            <a:solidFill>
              <a:srgbClr val="FF6801"/>
            </a:solidFill>
            <a:round/>
            <a:headEnd/>
            <a:tailEnd/>
          </a:ln>
        </p:spPr>
        <p:txBody>
          <a:bodyPr wrap="none" anchor="ctr"/>
          <a:lstStyle/>
          <a:p>
            <a:endParaRPr lang="en-US"/>
          </a:p>
        </p:txBody>
      </p:sp>
      <p:sp>
        <p:nvSpPr>
          <p:cNvPr id="34" name="AutoShape 26"/>
          <p:cNvSpPr>
            <a:spLocks noChangeArrowheads="1"/>
          </p:cNvSpPr>
          <p:nvPr/>
        </p:nvSpPr>
        <p:spPr bwMode="blackWhite">
          <a:xfrm>
            <a:off x="8020853" y="1662240"/>
            <a:ext cx="985145" cy="1087124"/>
          </a:xfrm>
          <a:prstGeom prst="wedgeRectCallout">
            <a:avLst>
              <a:gd name="adj1" fmla="val 17063"/>
              <a:gd name="adj2" fmla="val 13944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Harvey, Irma, Maria, CA Wildfires</a:t>
            </a:r>
          </a:p>
        </p:txBody>
      </p:sp>
    </p:spTree>
    <p:extLst>
      <p:ext uri="{BB962C8B-B14F-4D97-AF65-F5344CB8AC3E}">
        <p14:creationId xmlns:p14="http://schemas.microsoft.com/office/powerpoint/2010/main" val="37769069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10" presetClass="entr" presetSubtype="0" fill="hold" grpId="0" nodeType="afterEffect">
                                  <p:stCondLst>
                                    <p:cond delay="70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childTnLst>
                                </p:cTn>
                              </p:par>
                            </p:childTnLst>
                          </p:cTn>
                        </p:par>
                        <p:par>
                          <p:cTn id="100" fill="hold">
                            <p:stCondLst>
                              <p:cond delay="27600"/>
                            </p:stCondLst>
                            <p:childTnLst>
                              <p:par>
                                <p:cTn id="101" presetID="22" presetClass="entr" presetSubtype="1"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up)">
                                      <p:cBhvr>
                                        <p:cTn id="10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9</a:t>
            </a:fld>
            <a:endParaRPr lang="en-US">
              <a:solidFill>
                <a:srgbClr val="000000"/>
              </a:solidFill>
            </a:endParaRPr>
          </a:p>
        </p:txBody>
      </p:sp>
      <p:sp>
        <p:nvSpPr>
          <p:cNvPr id="37894" name="Rectangle 2"/>
          <p:cNvSpPr>
            <a:spLocks noGrp="1" noChangeArrowheads="1"/>
          </p:cNvSpPr>
          <p:nvPr>
            <p:ph type="title"/>
          </p:nvPr>
        </p:nvSpPr>
        <p:spPr>
          <a:xfrm>
            <a:off x="235390" y="90492"/>
            <a:ext cx="7400925" cy="860425"/>
          </a:xfrm>
        </p:spPr>
        <p:txBody>
          <a:bodyPr/>
          <a:lstStyle/>
          <a:p>
            <a:r>
              <a:rPr lang="en-US" dirty="0"/>
              <a:t>P/C Insurance Industry </a:t>
            </a:r>
            <a:br>
              <a:rPr lang="en-US" dirty="0"/>
            </a:br>
            <a:r>
              <a:rPr lang="en-US" dirty="0"/>
              <a:t>Combined Ratio, 2001–2017:Q3*</a:t>
            </a:r>
          </a:p>
        </p:txBody>
      </p:sp>
      <p:sp>
        <p:nvSpPr>
          <p:cNvPr id="37895" name="Rectangle 3"/>
          <p:cNvSpPr>
            <a:spLocks noChangeArrowheads="1"/>
          </p:cNvSpPr>
          <p:nvPr/>
        </p:nvSpPr>
        <p:spPr bwMode="auto">
          <a:xfrm>
            <a:off x="-50240" y="6308711"/>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 Excludes Mortgage &amp; Financial Guaranty insurers 2008--2014. Including M&amp;FG, 2008=105.1, 2009=100.7, 2010=102.4, 2011=108.1; 2012:=103.2; 2013: = 96.1; 2014: = 97.0.; 2017 (est.) based on actual 104.1 through Q3 (Q3 combined ratio alone was 110.7).                              </a:t>
            </a: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rPr>
              <a:t>Sources: A.M. Best, ISO (2014-2015); Figure for 2010-2013 is from A.M. Best P&amp;C Review and Preview, Feb. 16, 2016.</a:t>
            </a:r>
          </a:p>
        </p:txBody>
      </p:sp>
      <p:graphicFrame>
        <p:nvGraphicFramePr>
          <p:cNvPr id="37890" name="Object 4"/>
          <p:cNvGraphicFramePr>
            <a:graphicFrameLocks noChangeAspect="1"/>
          </p:cNvGraphicFramePr>
          <p:nvPr>
            <p:extLst>
              <p:ext uri="{D42A27DB-BD31-4B8C-83A1-F6EECF244321}">
                <p14:modId xmlns:p14="http://schemas.microsoft.com/office/powerpoint/2010/main" val="3150712421"/>
              </p:ext>
            </p:extLst>
          </p:nvPr>
        </p:nvGraphicFramePr>
        <p:xfrm>
          <a:off x="182567" y="2645473"/>
          <a:ext cx="8577263" cy="3614738"/>
        </p:xfrm>
        <a:graphic>
          <a:graphicData uri="http://schemas.openxmlformats.org/presentationml/2006/ole">
            <mc:AlternateContent xmlns:mc="http://schemas.openxmlformats.org/markup-compatibility/2006">
              <mc:Choice xmlns:v="urn:schemas-microsoft-com:vml" Requires="v">
                <p:oleObj spid="_x0000_s28686170" name="Chart" r:id="rId5" imgW="8543971" imgH="3628921" progId="MSGraph.Chart.8">
                  <p:embed followColorScheme="full"/>
                </p:oleObj>
              </mc:Choice>
              <mc:Fallback>
                <p:oleObj name="Chart" r:id="rId5" imgW="8543971"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7"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34790"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368773" y="2093062"/>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rPr>
              <a:t>Relatively Low CAT Losses, Reserve Releases</a:t>
            </a:r>
          </a:p>
        </p:txBody>
      </p:sp>
      <p:sp>
        <p:nvSpPr>
          <p:cNvPr id="13" name="AutoShape 5"/>
          <p:cNvSpPr>
            <a:spLocks noChangeArrowheads="1"/>
          </p:cNvSpPr>
          <p:nvPr/>
        </p:nvSpPr>
        <p:spPr bwMode="blackWhite">
          <a:xfrm>
            <a:off x="2177485" y="1114616"/>
            <a:ext cx="1709738" cy="895350"/>
          </a:xfrm>
          <a:prstGeom prst="wedgeRectCallout">
            <a:avLst>
              <a:gd name="adj1" fmla="val -20701"/>
              <a:gd name="adj2" fmla="val 33933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4623766"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264918" y="1230404"/>
            <a:ext cx="1101725" cy="1654175"/>
          </a:xfrm>
          <a:prstGeom prst="wedgeRectCallout">
            <a:avLst>
              <a:gd name="adj1" fmla="val -101490"/>
              <a:gd name="adj2" fmla="val 114418"/>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7" name="PPTShape_3"/>
          <p:cNvSpPr>
            <a:spLocks noChangeArrowheads="1"/>
          </p:cNvSpPr>
          <p:nvPr/>
        </p:nvSpPr>
        <p:spPr bwMode="blackWhite">
          <a:xfrm>
            <a:off x="6108863" y="3552619"/>
            <a:ext cx="915740" cy="582804"/>
          </a:xfrm>
          <a:prstGeom prst="wedgeRectCallout">
            <a:avLst>
              <a:gd name="adj1" fmla="val -50787"/>
              <a:gd name="adj2" fmla="val 9637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18" name="PPTShape_4"/>
          <p:cNvSpPr>
            <a:spLocks noChangeArrowheads="1"/>
          </p:cNvSpPr>
          <p:nvPr/>
        </p:nvSpPr>
        <p:spPr bwMode="blackWhite">
          <a:xfrm>
            <a:off x="6533789" y="4137789"/>
            <a:ext cx="915740" cy="684963"/>
          </a:xfrm>
          <a:prstGeom prst="wedgeRectCallout">
            <a:avLst>
              <a:gd name="adj1" fmla="val -47958"/>
              <a:gd name="adj2" fmla="val 78555"/>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19" name="AutoShape 6"/>
          <p:cNvSpPr>
            <a:spLocks noChangeArrowheads="1"/>
          </p:cNvSpPr>
          <p:nvPr/>
        </p:nvSpPr>
        <p:spPr bwMode="blackWhite">
          <a:xfrm>
            <a:off x="2834826" y="3516620"/>
            <a:ext cx="1251488" cy="895350"/>
          </a:xfrm>
          <a:prstGeom prst="wedgeRectCallout">
            <a:avLst>
              <a:gd name="adj1" fmla="val -13788"/>
              <a:gd name="adj2" fmla="val 145844"/>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Best Combined Ratio Since 1949 (87.6)</a:t>
            </a:r>
          </a:p>
        </p:txBody>
      </p:sp>
      <p:sp>
        <p:nvSpPr>
          <p:cNvPr id="20" name="PPTShape_0"/>
          <p:cNvSpPr>
            <a:spLocks noChangeArrowheads="1"/>
          </p:cNvSpPr>
          <p:nvPr/>
        </p:nvSpPr>
        <p:spPr bwMode="blackWhite">
          <a:xfrm>
            <a:off x="5138647" y="2433431"/>
            <a:ext cx="1038225" cy="1119188"/>
          </a:xfrm>
          <a:prstGeom prst="wedgeRectCallout">
            <a:avLst>
              <a:gd name="adj1" fmla="val -47001"/>
              <a:gd name="adj2" fmla="val 133403"/>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
        <p:nvSpPr>
          <p:cNvPr id="22" name="PPTShape_2"/>
          <p:cNvSpPr>
            <a:spLocks noChangeArrowheads="1"/>
          </p:cNvSpPr>
          <p:nvPr/>
        </p:nvSpPr>
        <p:spPr bwMode="blackWhite">
          <a:xfrm>
            <a:off x="4090419" y="3595201"/>
            <a:ext cx="1303616"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Cyclical Deterioration</a:t>
            </a:r>
          </a:p>
        </p:txBody>
      </p:sp>
      <p:sp>
        <p:nvSpPr>
          <p:cNvPr id="23" name="PPTShape_4"/>
          <p:cNvSpPr>
            <a:spLocks noChangeArrowheads="1"/>
          </p:cNvSpPr>
          <p:nvPr/>
        </p:nvSpPr>
        <p:spPr bwMode="blackWhite">
          <a:xfrm>
            <a:off x="7696535" y="1895989"/>
            <a:ext cx="1274724" cy="1748009"/>
          </a:xfrm>
          <a:prstGeom prst="wedgeRectCallout">
            <a:avLst>
              <a:gd name="adj1" fmla="val 4240"/>
              <a:gd name="adj2" fmla="val 75991"/>
            </a:avLst>
          </a:prstGeom>
          <a:solidFill>
            <a:srgbClr val="92D05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Sharply higher CATs are driving large underwriting losses and pricing pressure</a:t>
            </a:r>
          </a:p>
        </p:txBody>
      </p:sp>
    </p:spTree>
    <p:custDataLst>
      <p:tags r:id="rId2"/>
    </p:custDataLst>
    <p:extLst>
      <p:ext uri="{BB962C8B-B14F-4D97-AF65-F5344CB8AC3E}">
        <p14:creationId xmlns:p14="http://schemas.microsoft.com/office/powerpoint/2010/main" val="2037601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10000"/>
                            </p:stCondLst>
                            <p:childTnLst>
                              <p:par>
                                <p:cTn id="45" presetID="22" presetClass="entr" presetSubtype="4" fill="hold" grpId="0" nodeType="afterEffect">
                                  <p:stCondLst>
                                    <p:cond delay="50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7" grpId="0" animBg="1"/>
      <p:bldP spid="18" grpId="0" animBg="1"/>
      <p:bldP spid="19" grpId="0" animBg="1"/>
      <p:bldP spid="20"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269166</TotalTime>
  <Words>3675</Words>
  <Application>Microsoft Office PowerPoint</Application>
  <PresentationFormat>On-screen Show (4:3)</PresentationFormat>
  <Paragraphs>525</Paragraphs>
  <Slides>39</Slides>
  <Notes>26</Notes>
  <HiddenSlides>7</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Arial</vt:lpstr>
      <vt:lpstr>Arial Narrow</vt:lpstr>
      <vt:lpstr>Calibri</vt:lpstr>
      <vt:lpstr>Symbol</vt:lpstr>
      <vt:lpstr>Times New Roman</vt:lpstr>
      <vt:lpstr>Verdana</vt:lpstr>
      <vt:lpstr>Wingdings</vt:lpstr>
      <vt:lpstr>Default Design</vt:lpstr>
      <vt:lpstr>Chart</vt:lpstr>
      <vt:lpstr>PowerPoint Presentation</vt:lpstr>
      <vt:lpstr>PowerPoint Presentation</vt:lpstr>
      <vt:lpstr>PowerPoint Presentation</vt:lpstr>
      <vt:lpstr>P/C Insurance Industry Outlook  Focus on Claims Trends</vt:lpstr>
      <vt:lpstr>PowerPoint Presentation</vt:lpstr>
      <vt:lpstr>P/C Industry Net Income After Taxes 1991–2017E</vt:lpstr>
      <vt:lpstr>Profitability Peaks &amp; Troughs in the P/C Insurance Industry, 1975 – 2017:Q3</vt:lpstr>
      <vt:lpstr>ROE: Property/Casualty Insurance by Major Event, 1987–2017E</vt:lpstr>
      <vt:lpstr>P/C Insurance Industry  Combined Ratio, 2001–2017:Q3*</vt:lpstr>
      <vt:lpstr>Commercial Lines Combined Ratio, 1990-2017F*</vt:lpstr>
      <vt:lpstr>Policyholder Surplus,  2006:Q4–2017:Q3</vt:lpstr>
      <vt:lpstr>PowerPoint Presentation</vt:lpstr>
      <vt:lpstr>Global Insured Catastrophe Losses,  2000 – 2017E</vt:lpstr>
      <vt:lpstr>U.S. Insured Catastrophe Losses,  1989 – 2017 YTD*</vt:lpstr>
      <vt:lpstr>Top 10 US Catastrophe Losses of 2017, by Insured Loss</vt:lpstr>
      <vt:lpstr>Inflation Adjusted U.S. Catastrophe Losses by Cause of Loss, 1997–20161</vt:lpstr>
      <vt:lpstr>PowerPoint Presentation</vt:lpstr>
      <vt:lpstr>Catastrophe Claims and Hard Markets</vt:lpstr>
      <vt:lpstr>P/C Insurance Industry ROE and Hard Markets</vt:lpstr>
      <vt:lpstr>Hard Markets: Conclusion &amp;  Implications for 2018 </vt:lpstr>
      <vt:lpstr>INVESTMENTS:  THE NEW REALITY</vt:lpstr>
      <vt:lpstr>Property/Casualty Insurance Industry Investment Income: 2000–2017E*</vt:lpstr>
      <vt:lpstr>2016 Commercial Market Growth by Coverage </vt:lpstr>
      <vt:lpstr>Change in Commercial Rate Renewals, by Line: 2017:Q3</vt:lpstr>
      <vt:lpstr>PowerPoint Presentation</vt:lpstr>
      <vt:lpstr>Change in Commercial Rate Renewals, by Line: 2017:Q3</vt:lpstr>
      <vt:lpstr>Commercial Lines with Largest  Demand Increase: 2017:Q3</vt:lpstr>
      <vt:lpstr>Commercial Lines with Largest Capacity Increase: 2017:Q3</vt:lpstr>
      <vt:lpstr>PowerPoint Presentation</vt:lpstr>
      <vt:lpstr>D&amp;O Pressure: Number of Federal Securities Class Actions, 2013 – 2017*</vt:lpstr>
      <vt:lpstr>Workers Compensation Combined Ratio: 1994–2016P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Lisa Terry</cp:lastModifiedBy>
  <cp:revision>5636</cp:revision>
  <cp:lastPrinted>2018-04-17T14:06:44Z</cp:lastPrinted>
  <dcterms:modified xsi:type="dcterms:W3CDTF">2018-05-07T17:59:18Z</dcterms:modified>
</cp:coreProperties>
</file>